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71" r:id="rId14"/>
    <p:sldId id="272" r:id="rId15"/>
    <p:sldId id="276" r:id="rId16"/>
    <p:sldId id="274" r:id="rId17"/>
    <p:sldId id="266" r:id="rId18"/>
    <p:sldId id="267" r:id="rId19"/>
    <p:sldId id="268" r:id="rId20"/>
    <p:sldId id="269" r:id="rId21"/>
  </p:sldIdLst>
  <p:sldSz cx="9144000" cy="5143500" type="screen16x9"/>
  <p:notesSz cx="6858000" cy="9144000"/>
  <p:embeddedFontLst>
    <p:embeddedFont>
      <p:font typeface="宋体" panose="02010600030101010101" pitchFamily="2" charset="-122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omic Sans MS" panose="030F0902030302020204" pitchFamily="66" charset="0"/>
      <p:regular r:id="rId28"/>
    </p:embeddedFont>
    <p:embeddedFont>
      <p:font typeface="Impact" panose="020B0806030902050204" pitchFamily="3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83"/>
    <p:restoredTop sz="94635"/>
  </p:normalViewPr>
  <p:slideViewPr>
    <p:cSldViewPr snapToGrid="0">
      <p:cViewPr varScale="1">
        <p:scale>
          <a:sx n="160" d="100"/>
          <a:sy n="160" d="100"/>
        </p:scale>
        <p:origin x="776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8b8b6c2ae6_2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7" name="Google Shape;127;g18b8b6c2ae6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8b8b6c2ae6_2_1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g18b8b6c2ae6_2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893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935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5217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8ba3ff95bb_1_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43" name="Google Shape;243;g18ba3ff95bb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8ba3ff95bb_1_1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5" name="Google Shape;255;g18ba3ff95bb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8ba3ff95bb_1_1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7" name="Google Shape;267;g18ba3ff95bb_1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8ba3ff95bb_1_2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8" name="Google Shape;278;g18ba3ff95bb_1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8b8b6c2ae6_2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4" name="Google Shape;144;g18b8b6c2ae6_2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8b8b6c2ae6_2_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1" name="Google Shape;151;g18b8b6c2ae6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8b8b6c2ae6_2_1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7" name="Google Shape;157;g18b8b6c2ae6_2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8b8b6c2ae6_2_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5" name="Google Shape;165;g18b8b6c2ae6_2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8b8b6c2ae6_2_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7" name="Google Shape;177;g18b8b6c2ae6_2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8b8b6c2ae6_2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0" name="Google Shape;190;g18b8b6c2ae6_2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8b8b6c2ae6_2_1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1" name="Google Shape;201;g18b8b6c2ae6_2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8b8b6c2ae6_2_1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4" name="Google Shape;214;g18b8b6c2ae6_2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8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image" Target="../media/image18.png"/><Relationship Id="rId12" Type="http://schemas.openxmlformats.org/officeDocument/2006/relationships/image" Target="../media/image15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11" Type="http://schemas.openxmlformats.org/officeDocument/2006/relationships/image" Target="../media/image10.png"/><Relationship Id="rId5" Type="http://schemas.openxmlformats.org/officeDocument/2006/relationships/image" Target="../media/image14.png"/><Relationship Id="rId10" Type="http://schemas.openxmlformats.org/officeDocument/2006/relationships/image" Target="../media/image21.png"/><Relationship Id="rId4" Type="http://schemas.openxmlformats.org/officeDocument/2006/relationships/image" Target="../media/image12.png"/><Relationship Id="rId9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4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0.png"/><Relationship Id="rId12" Type="http://schemas.openxmlformats.org/officeDocument/2006/relationships/image" Target="../media/image2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1.png"/><Relationship Id="rId11" Type="http://schemas.openxmlformats.org/officeDocument/2006/relationships/image" Target="../media/image22.png"/><Relationship Id="rId5" Type="http://schemas.openxmlformats.org/officeDocument/2006/relationships/image" Target="../media/image20.png"/><Relationship Id="rId10" Type="http://schemas.openxmlformats.org/officeDocument/2006/relationships/image" Target="../media/image19.png"/><Relationship Id="rId4" Type="http://schemas.openxmlformats.org/officeDocument/2006/relationships/image" Target="../media/image8.jpg"/><Relationship Id="rId9" Type="http://schemas.openxmlformats.org/officeDocument/2006/relationships/image" Target="../media/image18.png"/><Relationship Id="rId1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30.jpg"/><Relationship Id="rId3" Type="http://schemas.openxmlformats.org/officeDocument/2006/relationships/image" Target="../media/image8.jpg"/><Relationship Id="rId7" Type="http://schemas.openxmlformats.org/officeDocument/2006/relationships/image" Target="../media/image29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8.png"/><Relationship Id="rId11" Type="http://schemas.openxmlformats.org/officeDocument/2006/relationships/image" Target="../media/image23.png"/><Relationship Id="rId5" Type="http://schemas.openxmlformats.org/officeDocument/2006/relationships/image" Target="../media/image27.jpg"/><Relationship Id="rId10" Type="http://schemas.openxmlformats.org/officeDocument/2006/relationships/image" Target="../media/image18.png"/><Relationship Id="rId4" Type="http://schemas.openxmlformats.org/officeDocument/2006/relationships/image" Target="../media/image26.png"/><Relationship Id="rId9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 descr="100+ Artificial Intelligence Pictures | Download Free Images on Unsplash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1" y="1"/>
            <a:ext cx="9143528" cy="516261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5"/>
          <p:cNvSpPr/>
          <p:nvPr/>
        </p:nvSpPr>
        <p:spPr>
          <a:xfrm>
            <a:off x="0" y="-5299"/>
            <a:ext cx="4295305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 txBox="1"/>
          <p:nvPr/>
        </p:nvSpPr>
        <p:spPr>
          <a:xfrm>
            <a:off x="1447498" y="421750"/>
            <a:ext cx="1548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GB" sz="27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TEAM JPW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5"/>
          <p:cNvSpPr txBox="1"/>
          <p:nvPr/>
        </p:nvSpPr>
        <p:spPr>
          <a:xfrm>
            <a:off x="708323" y="906550"/>
            <a:ext cx="3193800" cy="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GB" sz="3900" b="0" i="0" u="none" strike="noStrike" cap="none">
                <a:solidFill>
                  <a:srgbClr val="FFC000"/>
                </a:solidFill>
                <a:latin typeface="Impact"/>
                <a:ea typeface="Impact"/>
                <a:cs typeface="Impact"/>
                <a:sym typeface="Impact"/>
              </a:rPr>
              <a:t>AI Case Study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393418" y="2285377"/>
            <a:ext cx="94910" cy="241867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5"/>
          <p:cNvSpPr txBox="1"/>
          <p:nvPr/>
        </p:nvSpPr>
        <p:spPr>
          <a:xfrm>
            <a:off x="535782" y="2210103"/>
            <a:ext cx="1658777" cy="392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GB" sz="2100" b="0" i="0" u="none" strike="noStrike" cap="none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Jack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5"/>
          <p:cNvSpPr txBox="1"/>
          <p:nvPr/>
        </p:nvSpPr>
        <p:spPr>
          <a:xfrm>
            <a:off x="535783" y="2510106"/>
            <a:ext cx="1300052" cy="300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1500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z5251261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5"/>
          <p:cNvSpPr txBox="1"/>
          <p:nvPr/>
        </p:nvSpPr>
        <p:spPr>
          <a:xfrm>
            <a:off x="535783" y="3055315"/>
            <a:ext cx="1300052" cy="392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GB" sz="2100" b="0" i="0" u="none" strike="noStrike" cap="none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William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5"/>
          <p:cNvSpPr txBox="1"/>
          <p:nvPr/>
        </p:nvSpPr>
        <p:spPr>
          <a:xfrm>
            <a:off x="535783" y="3355318"/>
            <a:ext cx="130005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1500" b="0" i="0" u="none" strike="noStrike" cap="none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z5286124</a:t>
            </a:r>
            <a:endParaRPr lang="en-GB"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5"/>
          <p:cNvSpPr txBox="1"/>
          <p:nvPr/>
        </p:nvSpPr>
        <p:spPr>
          <a:xfrm>
            <a:off x="2460202" y="2210103"/>
            <a:ext cx="1300052" cy="392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GB" sz="2100" b="0" i="0" u="none" strike="noStrike" cap="none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Peter Seo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5"/>
          <p:cNvSpPr txBox="1"/>
          <p:nvPr/>
        </p:nvSpPr>
        <p:spPr>
          <a:xfrm>
            <a:off x="2460202" y="2510106"/>
            <a:ext cx="1300052" cy="300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1500" b="0" i="0" u="none" strike="noStrike" cap="none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z5267344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/>
          <p:nvPr/>
        </p:nvSpPr>
        <p:spPr>
          <a:xfrm>
            <a:off x="2317836" y="2285377"/>
            <a:ext cx="94910" cy="241867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5"/>
          <p:cNvSpPr/>
          <p:nvPr/>
        </p:nvSpPr>
        <p:spPr>
          <a:xfrm>
            <a:off x="393418" y="3130589"/>
            <a:ext cx="94910" cy="241867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4" descr="Stakeholder 1080P, 2K, 4K, 5K HD wallpapers free download | Wallpaper Flar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4"/>
          <p:cNvSpPr/>
          <p:nvPr/>
        </p:nvSpPr>
        <p:spPr>
          <a:xfrm>
            <a:off x="-2" y="0"/>
            <a:ext cx="9144000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4"/>
          <p:cNvSpPr txBox="1"/>
          <p:nvPr/>
        </p:nvSpPr>
        <p:spPr>
          <a:xfrm>
            <a:off x="624111" y="445305"/>
            <a:ext cx="5156485" cy="561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GB" sz="3200" b="0" i="0" u="none" strike="noStrike" cap="none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User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34"/>
          <p:cNvSpPr txBox="1"/>
          <p:nvPr/>
        </p:nvSpPr>
        <p:spPr>
          <a:xfrm>
            <a:off x="582399" y="1410014"/>
            <a:ext cx="2542464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AI Programmers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34"/>
          <p:cNvSpPr txBox="1"/>
          <p:nvPr/>
        </p:nvSpPr>
        <p:spPr>
          <a:xfrm>
            <a:off x="513802" y="2251612"/>
            <a:ext cx="2679657" cy="623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Propose and work on AI technology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4"/>
          <p:cNvSpPr txBox="1"/>
          <p:nvPr/>
        </p:nvSpPr>
        <p:spPr>
          <a:xfrm>
            <a:off x="513802" y="3269379"/>
            <a:ext cx="2679657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Test AI and fix bugs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4"/>
          <p:cNvSpPr txBox="1"/>
          <p:nvPr/>
        </p:nvSpPr>
        <p:spPr>
          <a:xfrm>
            <a:off x="513801" y="4033574"/>
            <a:ext cx="2679657" cy="623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Deep learning and other sorts of algorithms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34"/>
          <p:cNvSpPr txBox="1"/>
          <p:nvPr/>
        </p:nvSpPr>
        <p:spPr>
          <a:xfrm>
            <a:off x="3964668" y="2251612"/>
            <a:ext cx="2679657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Primary users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34"/>
          <p:cNvSpPr txBox="1"/>
          <p:nvPr/>
        </p:nvSpPr>
        <p:spPr>
          <a:xfrm>
            <a:off x="3964668" y="3261427"/>
            <a:ext cx="3278970" cy="900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Responsible for explaining scope &amp; limitation to project managers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sitting at a table with laptops&#10;&#10;Description automatically generated with medium confidence">
            <a:extLst>
              <a:ext uri="{FF2B5EF4-FFF2-40B4-BE49-F238E27FC236}">
                <a16:creationId xmlns:a16="http://schemas.microsoft.com/office/drawing/2014/main" id="{3378AFCD-23C6-CB72-F15D-F568A564D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aphicFrame>
        <p:nvGraphicFramePr>
          <p:cNvPr id="31" name="Table 25">
            <a:extLst>
              <a:ext uri="{FF2B5EF4-FFF2-40B4-BE49-F238E27FC236}">
                <a16:creationId xmlns:a16="http://schemas.microsoft.com/office/drawing/2014/main" id="{88273EA7-9D2F-A34A-3576-44C7D015C5C3}"/>
              </a:ext>
            </a:extLst>
          </p:cNvPr>
          <p:cNvGraphicFramePr>
            <a:graphicFrameLocks noGrp="1"/>
          </p:cNvGraphicFramePr>
          <p:nvPr/>
        </p:nvGraphicFramePr>
        <p:xfrm>
          <a:off x="833501" y="3420389"/>
          <a:ext cx="7735436" cy="11548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3859">
                  <a:extLst>
                    <a:ext uri="{9D8B030D-6E8A-4147-A177-3AD203B41FA5}">
                      <a16:colId xmlns:a16="http://schemas.microsoft.com/office/drawing/2014/main" val="3936081582"/>
                    </a:ext>
                  </a:extLst>
                </a:gridCol>
                <a:gridCol w="1933859">
                  <a:extLst>
                    <a:ext uri="{9D8B030D-6E8A-4147-A177-3AD203B41FA5}">
                      <a16:colId xmlns:a16="http://schemas.microsoft.com/office/drawing/2014/main" val="1975657394"/>
                    </a:ext>
                  </a:extLst>
                </a:gridCol>
                <a:gridCol w="1933859">
                  <a:extLst>
                    <a:ext uri="{9D8B030D-6E8A-4147-A177-3AD203B41FA5}">
                      <a16:colId xmlns:a16="http://schemas.microsoft.com/office/drawing/2014/main" val="4107314685"/>
                    </a:ext>
                  </a:extLst>
                </a:gridCol>
                <a:gridCol w="1933859">
                  <a:extLst>
                    <a:ext uri="{9D8B030D-6E8A-4147-A177-3AD203B41FA5}">
                      <a16:colId xmlns:a16="http://schemas.microsoft.com/office/drawing/2014/main" val="2716027345"/>
                    </a:ext>
                  </a:extLst>
                </a:gridCol>
              </a:tblGrid>
              <a:tr h="384941"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9707457"/>
                  </a:ext>
                </a:extLst>
              </a:tr>
              <a:tr h="384941"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699914"/>
                  </a:ext>
                </a:extLst>
              </a:tr>
              <a:tr h="384941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0659381"/>
                  </a:ext>
                </a:extLst>
              </a:tr>
            </a:tbl>
          </a:graphicData>
        </a:graphic>
      </p:graphicFrame>
      <p:sp>
        <p:nvSpPr>
          <p:cNvPr id="4" name="Google Shape;217;p33">
            <a:extLst>
              <a:ext uri="{FF2B5EF4-FFF2-40B4-BE49-F238E27FC236}">
                <a16:creationId xmlns:a16="http://schemas.microsoft.com/office/drawing/2014/main" id="{7F31F268-6088-62C9-52BB-11F73CD5B625}"/>
              </a:ext>
            </a:extLst>
          </p:cNvPr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51431" tIns="25706" rIns="51431" bIns="25706" anchor="ctr" anchorCtr="0">
            <a:noAutofit/>
          </a:bodyPr>
          <a:lstStyle/>
          <a:p>
            <a:pPr algn="ctr">
              <a:buSzPts val="1400"/>
            </a:pPr>
            <a:endParaRPr sz="105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D0DE2B07-3DDD-9B2C-87B1-EBF49F386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541" y="848146"/>
            <a:ext cx="3158396" cy="221120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文本框 17">
            <a:extLst>
              <a:ext uri="{FF2B5EF4-FFF2-40B4-BE49-F238E27FC236}">
                <a16:creationId xmlns:a16="http://schemas.microsoft.com/office/drawing/2014/main" id="{A8073939-EEF9-26F9-B6BE-4C32BB583A05}"/>
              </a:ext>
            </a:extLst>
          </p:cNvPr>
          <p:cNvSpPr txBox="1"/>
          <p:nvPr/>
        </p:nvSpPr>
        <p:spPr>
          <a:xfrm>
            <a:off x="2503184" y="2352459"/>
            <a:ext cx="2380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altLang="zh-CN" sz="2400" dirty="0">
                <a:solidFill>
                  <a:schemeClr val="bg1"/>
                </a:solidFill>
                <a:latin typeface="Comic Sans MS" panose="030F0902030302020204" pitchFamily="66" charset="0"/>
                <a:ea typeface="HarmonyOS Sans SC Bold" panose="00000800000000000000" pitchFamily="2" charset="-122"/>
                <a:cs typeface="MiSans Medium" panose="00000600000000000000" pitchFamily="2" charset="-122"/>
              </a:rPr>
              <a:t>Judgement Call</a:t>
            </a:r>
            <a:endParaRPr lang="zh-CN" altLang="en-US" sz="24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Comic Sans MS" panose="030F0902030302020204" pitchFamily="66" charset="0"/>
              <a:ea typeface="HarmonyOS Sans SC Bold" panose="00000800000000000000" pitchFamily="2" charset="-122"/>
              <a:cs typeface="MiSans Medium" panose="00000600000000000000" pitchFamily="2" charset="-122"/>
            </a:endParaRPr>
          </a:p>
        </p:txBody>
      </p:sp>
      <p:pic>
        <p:nvPicPr>
          <p:cNvPr id="3" name="Picture 2" descr="A picture containing text, umbrella, black, vector graphics&#10;&#10;Description automatically generated">
            <a:extLst>
              <a:ext uri="{FF2B5EF4-FFF2-40B4-BE49-F238E27FC236}">
                <a16:creationId xmlns:a16="http://schemas.microsoft.com/office/drawing/2014/main" id="{076B5B29-F458-F067-D1E2-E4E80374C2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2162" y="2244408"/>
            <a:ext cx="653291" cy="654684"/>
          </a:xfrm>
          <a:prstGeom prst="rect">
            <a:avLst/>
          </a:prstGeom>
        </p:spPr>
      </p:pic>
      <p:sp>
        <p:nvSpPr>
          <p:cNvPr id="5" name="文本框 17">
            <a:extLst>
              <a:ext uri="{FF2B5EF4-FFF2-40B4-BE49-F238E27FC236}">
                <a16:creationId xmlns:a16="http://schemas.microsoft.com/office/drawing/2014/main" id="{56BE222D-69A1-6591-7D07-8C5B76798FAA}"/>
              </a:ext>
            </a:extLst>
          </p:cNvPr>
          <p:cNvSpPr txBox="1"/>
          <p:nvPr/>
        </p:nvSpPr>
        <p:spPr>
          <a:xfrm>
            <a:off x="4835795" y="2352459"/>
            <a:ext cx="2864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altLang="zh-CN" sz="2400" dirty="0">
                <a:solidFill>
                  <a:schemeClr val="bg1"/>
                </a:solidFill>
                <a:latin typeface="Comic Sans MS" panose="030F0902030302020204" pitchFamily="66" charset="0"/>
                <a:ea typeface="HarmonyOS Sans SC Bold" panose="00000800000000000000" pitchFamily="2" charset="-122"/>
                <a:cs typeface="MiSans Medium" panose="00000600000000000000" pitchFamily="2" charset="-122"/>
              </a:rPr>
              <a:t>about Drawing AIs</a:t>
            </a:r>
            <a:endParaRPr lang="zh-CN" altLang="en-US" sz="24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Comic Sans MS" panose="030F0902030302020204" pitchFamily="66" charset="0"/>
              <a:ea typeface="HarmonyOS Sans SC Bold" panose="00000800000000000000" pitchFamily="2" charset="-122"/>
              <a:cs typeface="MiSans Medium" panose="00000600000000000000" pitchFamily="2" charset="-122"/>
            </a:endParaRPr>
          </a:p>
        </p:txBody>
      </p:sp>
      <p:pic>
        <p:nvPicPr>
          <p:cNvPr id="8" name="Picture 7" descr="A picture containing text, indoor, fireplace&#10;&#10;Description automatically generated">
            <a:extLst>
              <a:ext uri="{FF2B5EF4-FFF2-40B4-BE49-F238E27FC236}">
                <a16:creationId xmlns:a16="http://schemas.microsoft.com/office/drawing/2014/main" id="{C42D90E9-C228-20FF-A79D-BAE6A0EBC2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0923" y="1041774"/>
            <a:ext cx="6082154" cy="349047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1" name="矩形 4">
            <a:extLst>
              <a:ext uri="{FF2B5EF4-FFF2-40B4-BE49-F238E27FC236}">
                <a16:creationId xmlns:a16="http://schemas.microsoft.com/office/drawing/2014/main" id="{DF3EF658-3C68-42FB-6E2A-CDBD02B294A6}"/>
              </a:ext>
            </a:extLst>
          </p:cNvPr>
          <p:cNvSpPr/>
          <p:nvPr/>
        </p:nvSpPr>
        <p:spPr>
          <a:xfrm>
            <a:off x="618213" y="1151098"/>
            <a:ext cx="4923520" cy="1713685"/>
          </a:xfrm>
          <a:prstGeom prst="rect">
            <a:avLst/>
          </a:prstGeo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rgbClr val="010101"/>
              </a:solidFill>
              <a:latin typeface="MiSans Medium" panose="00000600000000000000" pitchFamily="2" charset="-122"/>
              <a:ea typeface="MiSans Medium" panose="00000600000000000000" pitchFamily="2" charset="-122"/>
              <a:cs typeface="MiSans Medium" panose="00000600000000000000" pitchFamily="2" charset="-122"/>
            </a:endParaRPr>
          </a:p>
        </p:txBody>
      </p:sp>
      <p:sp>
        <p:nvSpPr>
          <p:cNvPr id="12" name="圆角矩形 18">
            <a:extLst>
              <a:ext uri="{FF2B5EF4-FFF2-40B4-BE49-F238E27FC236}">
                <a16:creationId xmlns:a16="http://schemas.microsoft.com/office/drawing/2014/main" id="{AC56AE1E-97D4-B418-4FC7-4722F2DA9A9B}"/>
              </a:ext>
            </a:extLst>
          </p:cNvPr>
          <p:cNvSpPr/>
          <p:nvPr/>
        </p:nvSpPr>
        <p:spPr>
          <a:xfrm>
            <a:off x="675621" y="1236738"/>
            <a:ext cx="1461053" cy="432792"/>
          </a:xfrm>
          <a:prstGeom prst="roundRect">
            <a:avLst>
              <a:gd name="adj" fmla="val 50000"/>
            </a:avLst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Scenario</a:t>
            </a:r>
            <a:endParaRPr lang="zh-CN" altLang="en-US" sz="3200" b="1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3" name="矩形 19">
            <a:extLst>
              <a:ext uri="{FF2B5EF4-FFF2-40B4-BE49-F238E27FC236}">
                <a16:creationId xmlns:a16="http://schemas.microsoft.com/office/drawing/2014/main" id="{A588A6E4-37D0-F757-70E7-6C841C0A6298}"/>
              </a:ext>
            </a:extLst>
          </p:cNvPr>
          <p:cNvSpPr/>
          <p:nvPr/>
        </p:nvSpPr>
        <p:spPr>
          <a:xfrm>
            <a:off x="797414" y="1599080"/>
            <a:ext cx="4701729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200" dirty="0">
                <a:latin typeface="Arial" panose="020B0604020202020204" pitchFamily="34" charset="0"/>
                <a:cs typeface="Arial" panose="020B0604020202020204" pitchFamily="34" charset="0"/>
              </a:rPr>
              <a:t>Just like the</a:t>
            </a:r>
            <a:r>
              <a:rPr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AU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controversy of</a:t>
            </a:r>
            <a:r>
              <a:rPr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AU" sz="1200" dirty="0">
                <a:latin typeface="Arial" panose="020B0604020202020204" pitchFamily="34" charset="0"/>
                <a:cs typeface="Arial" panose="020B0604020202020204" pitchFamily="34" charset="0"/>
              </a:rPr>
              <a:t>Jason Allen winning the first place at an art competition by submitting an artwork by an AI, we focus on</a:t>
            </a:r>
          </a:p>
          <a:p>
            <a:br>
              <a:rPr lang="en-AU" sz="825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zh-CN" altLang="en-US" sz="82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0017-8F27-E677-9584-63D70FFFE82C}"/>
              </a:ext>
            </a:extLst>
          </p:cNvPr>
          <p:cNvSpPr txBox="1"/>
          <p:nvPr/>
        </p:nvSpPr>
        <p:spPr>
          <a:xfrm>
            <a:off x="1338009" y="2100957"/>
            <a:ext cx="35175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200" b="1" dirty="0">
                <a:latin typeface="Arial" panose="020B0604020202020204" pitchFamily="34" charset="0"/>
                <a:cs typeface="Arial" panose="020B0604020202020204" pitchFamily="34" charset="0"/>
              </a:rPr>
              <a:t>A person submitted an artwork generated by a drawing AI to an art competition. </a:t>
            </a:r>
            <a:endParaRPr lang="en-AU" sz="788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矩形 5">
            <a:extLst>
              <a:ext uri="{FF2B5EF4-FFF2-40B4-BE49-F238E27FC236}">
                <a16:creationId xmlns:a16="http://schemas.microsoft.com/office/drawing/2014/main" id="{50A5FC36-7DDD-EF5F-0830-C191F7CB019E}"/>
              </a:ext>
            </a:extLst>
          </p:cNvPr>
          <p:cNvSpPr/>
          <p:nvPr/>
        </p:nvSpPr>
        <p:spPr>
          <a:xfrm>
            <a:off x="5340394" y="2164787"/>
            <a:ext cx="417108" cy="47625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cs typeface="MiSans Medium" panose="00000600000000000000" pitchFamily="2" charset="-122"/>
            </a:endParaRPr>
          </a:p>
        </p:txBody>
      </p:sp>
      <p:grpSp>
        <p:nvGrpSpPr>
          <p:cNvPr id="16" name="组合 23">
            <a:extLst>
              <a:ext uri="{FF2B5EF4-FFF2-40B4-BE49-F238E27FC236}">
                <a16:creationId xmlns:a16="http://schemas.microsoft.com/office/drawing/2014/main" id="{9EC27E3D-D39F-176C-AF1E-C206A96F92C6}"/>
              </a:ext>
            </a:extLst>
          </p:cNvPr>
          <p:cNvGrpSpPr/>
          <p:nvPr/>
        </p:nvGrpSpPr>
        <p:grpSpPr>
          <a:xfrm flipH="1" flipV="1">
            <a:off x="367200" y="4429647"/>
            <a:ext cx="308650" cy="286280"/>
            <a:chOff x="11029035" y="2194588"/>
            <a:chExt cx="804973" cy="746631"/>
          </a:xfr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</p:grpSpPr>
        <p:sp>
          <p:nvSpPr>
            <p:cNvPr id="17" name="平行四边形 29">
              <a:extLst>
                <a:ext uri="{FF2B5EF4-FFF2-40B4-BE49-F238E27FC236}">
                  <a16:creationId xmlns:a16="http://schemas.microsoft.com/office/drawing/2014/main" id="{505F00E7-44E0-809C-D994-C68A40F9A8FD}"/>
                </a:ext>
              </a:extLst>
            </p:cNvPr>
            <p:cNvSpPr/>
            <p:nvPr/>
          </p:nvSpPr>
          <p:spPr>
            <a:xfrm>
              <a:off x="11029035" y="2194588"/>
              <a:ext cx="804973" cy="134870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  <p:sp>
          <p:nvSpPr>
            <p:cNvPr id="18" name="平行四边形 30">
              <a:extLst>
                <a:ext uri="{FF2B5EF4-FFF2-40B4-BE49-F238E27FC236}">
                  <a16:creationId xmlns:a16="http://schemas.microsoft.com/office/drawing/2014/main" id="{2BCDF61E-B59F-D4B2-E88E-6B221860650C}"/>
                </a:ext>
              </a:extLst>
            </p:cNvPr>
            <p:cNvSpPr/>
            <p:nvPr/>
          </p:nvSpPr>
          <p:spPr>
            <a:xfrm rot="16200000" flipH="1">
              <a:off x="11395664" y="2502875"/>
              <a:ext cx="746630" cy="130058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grpSp>
        <p:nvGrpSpPr>
          <p:cNvPr id="19" name="组合 31">
            <a:extLst>
              <a:ext uri="{FF2B5EF4-FFF2-40B4-BE49-F238E27FC236}">
                <a16:creationId xmlns:a16="http://schemas.microsoft.com/office/drawing/2014/main" id="{50819566-FE03-20E3-BF1A-FCE7CD4B5BE1}"/>
              </a:ext>
            </a:extLst>
          </p:cNvPr>
          <p:cNvGrpSpPr/>
          <p:nvPr/>
        </p:nvGrpSpPr>
        <p:grpSpPr>
          <a:xfrm flipV="1">
            <a:off x="8471709" y="4429357"/>
            <a:ext cx="308650" cy="286280"/>
            <a:chOff x="11029035" y="2194588"/>
            <a:chExt cx="804973" cy="746631"/>
          </a:xfr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</p:grpSpPr>
        <p:sp>
          <p:nvSpPr>
            <p:cNvPr id="20" name="平行四边形 32">
              <a:extLst>
                <a:ext uri="{FF2B5EF4-FFF2-40B4-BE49-F238E27FC236}">
                  <a16:creationId xmlns:a16="http://schemas.microsoft.com/office/drawing/2014/main" id="{37716403-55AC-CED1-634B-C46B1FCF7B7C}"/>
                </a:ext>
              </a:extLst>
            </p:cNvPr>
            <p:cNvSpPr/>
            <p:nvPr/>
          </p:nvSpPr>
          <p:spPr>
            <a:xfrm>
              <a:off x="11029035" y="2194588"/>
              <a:ext cx="804973" cy="134870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  <p:sp>
          <p:nvSpPr>
            <p:cNvPr id="21" name="平行四边形 33">
              <a:extLst>
                <a:ext uri="{FF2B5EF4-FFF2-40B4-BE49-F238E27FC236}">
                  <a16:creationId xmlns:a16="http://schemas.microsoft.com/office/drawing/2014/main" id="{01BB0576-932F-2918-7658-71C39BA0A1B6}"/>
                </a:ext>
              </a:extLst>
            </p:cNvPr>
            <p:cNvSpPr/>
            <p:nvPr/>
          </p:nvSpPr>
          <p:spPr>
            <a:xfrm rot="16200000" flipH="1">
              <a:off x="11395664" y="2502875"/>
              <a:ext cx="746630" cy="130058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sp>
        <p:nvSpPr>
          <p:cNvPr id="22" name="矩形 19">
            <a:extLst>
              <a:ext uri="{FF2B5EF4-FFF2-40B4-BE49-F238E27FC236}">
                <a16:creationId xmlns:a16="http://schemas.microsoft.com/office/drawing/2014/main" id="{44060658-D283-8BEE-BA70-45B1BE178897}"/>
              </a:ext>
            </a:extLst>
          </p:cNvPr>
          <p:cNvSpPr/>
          <p:nvPr/>
        </p:nvSpPr>
        <p:spPr>
          <a:xfrm>
            <a:off x="6473905" y="3442666"/>
            <a:ext cx="1312274" cy="393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Philosopher</a:t>
            </a:r>
            <a:endParaRPr lang="zh-CN" alt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3" name="矩形 19">
            <a:extLst>
              <a:ext uri="{FF2B5EF4-FFF2-40B4-BE49-F238E27FC236}">
                <a16:creationId xmlns:a16="http://schemas.microsoft.com/office/drawing/2014/main" id="{AF063C20-D484-50C9-6A88-831C29DB30DD}"/>
              </a:ext>
            </a:extLst>
          </p:cNvPr>
          <p:cNvSpPr/>
          <p:nvPr/>
        </p:nvSpPr>
        <p:spPr>
          <a:xfrm>
            <a:off x="1077408" y="3440070"/>
            <a:ext cx="1486379" cy="393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1500" dirty="0">
                <a:solidFill>
                  <a:srgbClr val="FFBF2C"/>
                </a:solidFill>
                <a:latin typeface="+mj-ea"/>
                <a:ea typeface="+mj-ea"/>
              </a:rPr>
              <a:t>Exhibition Host</a:t>
            </a:r>
            <a:endParaRPr lang="zh-CN" altLang="en-US" sz="1500" dirty="0">
              <a:solidFill>
                <a:srgbClr val="FFBF2C"/>
              </a:solidFill>
              <a:latin typeface="+mj-ea"/>
              <a:ea typeface="+mj-ea"/>
            </a:endParaRPr>
          </a:p>
        </p:txBody>
      </p:sp>
      <p:sp>
        <p:nvSpPr>
          <p:cNvPr id="24" name="矩形 19">
            <a:extLst>
              <a:ext uri="{FF2B5EF4-FFF2-40B4-BE49-F238E27FC236}">
                <a16:creationId xmlns:a16="http://schemas.microsoft.com/office/drawing/2014/main" id="{C211F63D-38C1-4E47-0B79-60CD36BF4C75}"/>
              </a:ext>
            </a:extLst>
          </p:cNvPr>
          <p:cNvSpPr/>
          <p:nvPr/>
        </p:nvSpPr>
        <p:spPr>
          <a:xfrm>
            <a:off x="3096801" y="3442666"/>
            <a:ext cx="1437823" cy="393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1500" dirty="0">
                <a:solidFill>
                  <a:srgbClr val="FFBF2C"/>
                </a:solidFill>
                <a:latin typeface="+mj-ea"/>
                <a:ea typeface="+mj-ea"/>
              </a:rPr>
              <a:t>Programmers</a:t>
            </a:r>
            <a:endParaRPr lang="zh-CN" altLang="en-US" sz="1500" dirty="0">
              <a:solidFill>
                <a:srgbClr val="FFBF2C"/>
              </a:solidFill>
              <a:latin typeface="+mj-ea"/>
              <a:ea typeface="+mj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25B3FE-1F87-2B86-435E-7AF018CFBC0B}"/>
              </a:ext>
            </a:extLst>
          </p:cNvPr>
          <p:cNvSpPr txBox="1"/>
          <p:nvPr/>
        </p:nvSpPr>
        <p:spPr>
          <a:xfrm>
            <a:off x="5877303" y="3445884"/>
            <a:ext cx="674095" cy="395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1500" dirty="0">
                <a:solidFill>
                  <a:srgbClr val="FFBF2C"/>
                </a:solidFill>
                <a:latin typeface="+mj-ea"/>
                <a:ea typeface="+mj-ea"/>
              </a:rPr>
              <a:t>Artist</a:t>
            </a:r>
            <a:endParaRPr lang="en-US" sz="1500" dirty="0">
              <a:solidFill>
                <a:srgbClr val="FFBF2C"/>
              </a:solidFill>
              <a:latin typeface="+mj-ea"/>
              <a:ea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EDB161-464A-BA40-FE8A-C875A58BA106}"/>
              </a:ext>
            </a:extLst>
          </p:cNvPr>
          <p:cNvSpPr txBox="1"/>
          <p:nvPr/>
        </p:nvSpPr>
        <p:spPr>
          <a:xfrm>
            <a:off x="2499279" y="3436554"/>
            <a:ext cx="749534" cy="395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Public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9EB13B-E083-1C88-F023-551502C7DF5B}"/>
              </a:ext>
            </a:extLst>
          </p:cNvPr>
          <p:cNvSpPr txBox="1"/>
          <p:nvPr/>
        </p:nvSpPr>
        <p:spPr>
          <a:xfrm>
            <a:off x="4378117" y="3518649"/>
            <a:ext cx="1625621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Project Sponsor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圆角矩形 18">
            <a:extLst>
              <a:ext uri="{FF2B5EF4-FFF2-40B4-BE49-F238E27FC236}">
                <a16:creationId xmlns:a16="http://schemas.microsoft.com/office/drawing/2014/main" id="{51CC42B0-78A5-C8F2-5BBD-F27DDBA34BCC}"/>
              </a:ext>
            </a:extLst>
          </p:cNvPr>
          <p:cNvSpPr/>
          <p:nvPr/>
        </p:nvSpPr>
        <p:spPr>
          <a:xfrm>
            <a:off x="400429" y="2978659"/>
            <a:ext cx="1479327" cy="454432"/>
          </a:xfrm>
          <a:prstGeom prst="roundRect">
            <a:avLst>
              <a:gd name="adj" fmla="val 50000"/>
            </a:avLst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+mj-ea"/>
                <a:ea typeface="+mj-ea"/>
              </a:rPr>
              <a:t>D</a:t>
            </a:r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rawing AI</a:t>
            </a:r>
            <a:endParaRPr lang="zh-CN" alt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00D0364-7993-0D1C-5151-2257F4A448B6}"/>
              </a:ext>
            </a:extLst>
          </p:cNvPr>
          <p:cNvSpPr txBox="1"/>
          <p:nvPr/>
        </p:nvSpPr>
        <p:spPr>
          <a:xfrm>
            <a:off x="1455964" y="3052913"/>
            <a:ext cx="131227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gradFill>
                  <a:gsLst>
                    <a:gs pos="0">
                      <a:srgbClr val="FFD243"/>
                    </a:gs>
                    <a:gs pos="84000">
                      <a:srgbClr val="FE9501"/>
                    </a:gs>
                    <a:gs pos="100000">
                      <a:srgbClr val="FE9501"/>
                    </a:gs>
                  </a:gsLst>
                  <a:lin ang="2700000" scaled="1"/>
                </a:gradFill>
                <a:latin typeface="+mj-ea"/>
                <a:ea typeface="+mj-ea"/>
              </a:rPr>
              <a:t>Stakeholder</a:t>
            </a:r>
            <a:endParaRPr lang="en-US" sz="15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+mj-ea"/>
              <a:ea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D02B078-E2F9-3972-8C75-FE67D1448601}"/>
              </a:ext>
            </a:extLst>
          </p:cNvPr>
          <p:cNvSpPr txBox="1"/>
          <p:nvPr/>
        </p:nvSpPr>
        <p:spPr>
          <a:xfrm>
            <a:off x="1357821" y="3857157"/>
            <a:ext cx="118136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gradFill>
                  <a:gsLst>
                    <a:gs pos="0">
                      <a:srgbClr val="FFD243"/>
                    </a:gs>
                    <a:gs pos="84000">
                      <a:srgbClr val="FE9501"/>
                    </a:gs>
                    <a:gs pos="100000">
                      <a:srgbClr val="FE9501"/>
                    </a:gs>
                  </a:gsLst>
                  <a:lin ang="2700000" scaled="1"/>
                </a:gradFill>
                <a:latin typeface="+mj-ea"/>
                <a:ea typeface="+mj-ea"/>
              </a:rPr>
              <a:t>Principle</a:t>
            </a:r>
            <a:endParaRPr lang="en-US" sz="15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+mj-ea"/>
              <a:ea typeface="+mj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D1C178-B8B2-1FA5-7C68-21CD4565EB04}"/>
              </a:ext>
            </a:extLst>
          </p:cNvPr>
          <p:cNvSpPr txBox="1"/>
          <p:nvPr/>
        </p:nvSpPr>
        <p:spPr>
          <a:xfrm>
            <a:off x="1448508" y="4224633"/>
            <a:ext cx="76662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gradFill>
                  <a:gsLst>
                    <a:gs pos="0">
                      <a:srgbClr val="FFD243"/>
                    </a:gs>
                    <a:gs pos="84000">
                      <a:srgbClr val="FE9501"/>
                    </a:gs>
                    <a:gs pos="100000">
                      <a:srgbClr val="FE9501"/>
                    </a:gs>
                  </a:gsLst>
                  <a:lin ang="2700000" scaled="1"/>
                </a:gradFill>
                <a:latin typeface="+mj-ea"/>
                <a:ea typeface="+mj-ea"/>
              </a:rPr>
              <a:t>Rating</a:t>
            </a:r>
            <a:endParaRPr lang="en-US" sz="15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+mj-ea"/>
              <a:ea typeface="+mj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A32BEF5-BC4C-0059-D859-4F52376AC476}"/>
              </a:ext>
            </a:extLst>
          </p:cNvPr>
          <p:cNvSpPr txBox="1"/>
          <p:nvPr/>
        </p:nvSpPr>
        <p:spPr>
          <a:xfrm>
            <a:off x="4957471" y="3872619"/>
            <a:ext cx="1386573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Transparency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2F26E1-29C8-B587-E488-C2BB15B22A37}"/>
              </a:ext>
            </a:extLst>
          </p:cNvPr>
          <p:cNvSpPr txBox="1"/>
          <p:nvPr/>
        </p:nvSpPr>
        <p:spPr>
          <a:xfrm>
            <a:off x="3248814" y="3857157"/>
            <a:ext cx="102776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Reliability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8BCF521-9640-8B7D-D2F8-17B56745518C}"/>
              </a:ext>
            </a:extLst>
          </p:cNvPr>
          <p:cNvSpPr txBox="1"/>
          <p:nvPr/>
        </p:nvSpPr>
        <p:spPr>
          <a:xfrm>
            <a:off x="7197879" y="4214140"/>
            <a:ext cx="76662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3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711D97C-FF8A-FF65-BDE8-CB490AC29E18}"/>
              </a:ext>
            </a:extLst>
          </p:cNvPr>
          <p:cNvSpPr txBox="1"/>
          <p:nvPr/>
        </p:nvSpPr>
        <p:spPr>
          <a:xfrm>
            <a:off x="5232442" y="4224633"/>
            <a:ext cx="76662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3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9CFE762-3E64-DC64-4CBE-428A9EC18323}"/>
              </a:ext>
            </a:extLst>
          </p:cNvPr>
          <p:cNvSpPr txBox="1"/>
          <p:nvPr/>
        </p:nvSpPr>
        <p:spPr>
          <a:xfrm>
            <a:off x="3317522" y="4214140"/>
            <a:ext cx="76662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B79189-19DE-55BB-92C2-88C890F2A567}"/>
              </a:ext>
            </a:extLst>
          </p:cNvPr>
          <p:cNvSpPr txBox="1"/>
          <p:nvPr/>
        </p:nvSpPr>
        <p:spPr>
          <a:xfrm>
            <a:off x="7126461" y="3865516"/>
            <a:ext cx="97024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Inclusion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8A3E999-7B50-545C-0209-FD36182323C0}"/>
              </a:ext>
            </a:extLst>
          </p:cNvPr>
          <p:cNvSpPr txBox="1"/>
          <p:nvPr/>
        </p:nvSpPr>
        <p:spPr>
          <a:xfrm>
            <a:off x="618213" y="3066576"/>
            <a:ext cx="152951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Pass the card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86237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 L -0.16771 -0.39606 " pathEditMode="relative" ptsTypes="AA">
                                      <p:cBhvr>
                                        <p:cTn id="2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6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7773 -0.3919 " pathEditMode="relative" ptsTypes="AA">
                                      <p:cBhvr>
                                        <p:cTn id="2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6" presetClass="exit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87 -0.00124 L 0.23403 -0.30124 " pathEditMode="fixed" rAng="0" ptsTypes="AA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49" y="-150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60000" y="6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0 L -0.02795 0.07654 " pathEditMode="relative" rAng="0" ptsTypes="AA">
                                      <p:cBhvr>
                                        <p:cTn id="1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3827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.00416 L 0.09127 -0.01042 " pathEditMode="relative" rAng="0" ptsTypes="AA">
                                      <p:cBhvr>
                                        <p:cTn id="11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57" y="-741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44444E-6 L 0.05521 -0.00787 " pathEditMode="relative" rAng="0" ptsTypes="AA">
                                      <p:cBhvr>
                                        <p:cTn id="11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60" y="-394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48148E-6 L 0.06198 -0.00741 " pathEditMode="relative" rAng="0" ptsTypes="AA">
                                      <p:cBhvr>
                                        <p:cTn id="11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370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2500"/>
                            </p:stCondLst>
                            <p:childTnLst>
                              <p:par>
                                <p:cTn id="1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3000"/>
                            </p:stCondLst>
                            <p:childTnLst>
                              <p:par>
                                <p:cTn id="1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  <p:bldP spid="5" grpId="1"/>
      <p:bldP spid="11" grpId="0" animBg="1"/>
      <p:bldP spid="12" grpId="0"/>
      <p:bldP spid="13" grpId="0"/>
      <p:bldP spid="14" grpId="0"/>
      <p:bldP spid="15" grpId="0" animBg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30" grpId="0"/>
      <p:bldP spid="30" grpId="1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group of people sitting at a table with laptops&#10;&#10;Description automatically generated with medium confidence">
            <a:extLst>
              <a:ext uri="{FF2B5EF4-FFF2-40B4-BE49-F238E27FC236}">
                <a16:creationId xmlns:a16="http://schemas.microsoft.com/office/drawing/2014/main" id="{B80B7458-7D37-BD0B-C840-2E26AF016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aphicFrame>
        <p:nvGraphicFramePr>
          <p:cNvPr id="94" name="Table 25">
            <a:extLst>
              <a:ext uri="{FF2B5EF4-FFF2-40B4-BE49-F238E27FC236}">
                <a16:creationId xmlns:a16="http://schemas.microsoft.com/office/drawing/2014/main" id="{C6E00366-3394-B4BC-31BA-7ADA18BCD4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8035548"/>
              </p:ext>
            </p:extLst>
          </p:nvPr>
        </p:nvGraphicFramePr>
        <p:xfrm>
          <a:off x="833501" y="3420389"/>
          <a:ext cx="7735436" cy="11548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3859">
                  <a:extLst>
                    <a:ext uri="{9D8B030D-6E8A-4147-A177-3AD203B41FA5}">
                      <a16:colId xmlns:a16="http://schemas.microsoft.com/office/drawing/2014/main" val="3936081582"/>
                    </a:ext>
                  </a:extLst>
                </a:gridCol>
                <a:gridCol w="1933859">
                  <a:extLst>
                    <a:ext uri="{9D8B030D-6E8A-4147-A177-3AD203B41FA5}">
                      <a16:colId xmlns:a16="http://schemas.microsoft.com/office/drawing/2014/main" val="1975657394"/>
                    </a:ext>
                  </a:extLst>
                </a:gridCol>
                <a:gridCol w="1933859">
                  <a:extLst>
                    <a:ext uri="{9D8B030D-6E8A-4147-A177-3AD203B41FA5}">
                      <a16:colId xmlns:a16="http://schemas.microsoft.com/office/drawing/2014/main" val="4107314685"/>
                    </a:ext>
                  </a:extLst>
                </a:gridCol>
                <a:gridCol w="1933859">
                  <a:extLst>
                    <a:ext uri="{9D8B030D-6E8A-4147-A177-3AD203B41FA5}">
                      <a16:colId xmlns:a16="http://schemas.microsoft.com/office/drawing/2014/main" val="2716027345"/>
                    </a:ext>
                  </a:extLst>
                </a:gridCol>
              </a:tblGrid>
              <a:tr h="384941"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9707457"/>
                  </a:ext>
                </a:extLst>
              </a:tr>
              <a:tr h="384941"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699914"/>
                  </a:ext>
                </a:extLst>
              </a:tr>
              <a:tr h="384941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0659381"/>
                  </a:ext>
                </a:extLst>
              </a:tr>
            </a:tbl>
          </a:graphicData>
        </a:graphic>
      </p:graphicFrame>
      <p:sp>
        <p:nvSpPr>
          <p:cNvPr id="4" name="Google Shape;217;p33">
            <a:extLst>
              <a:ext uri="{FF2B5EF4-FFF2-40B4-BE49-F238E27FC236}">
                <a16:creationId xmlns:a16="http://schemas.microsoft.com/office/drawing/2014/main" id="{7F31F268-6088-62C9-52BB-11F73CD5B625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51431" tIns="25706" rIns="51431" bIns="25706" anchor="ctr" anchorCtr="0">
            <a:noAutofit/>
          </a:bodyPr>
          <a:lstStyle/>
          <a:p>
            <a:pPr algn="ctr">
              <a:buSzPts val="1400"/>
            </a:pPr>
            <a:endParaRPr sz="105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5D5BB7D-A9E3-FD31-33CF-A55B54F78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151" y="1960156"/>
            <a:ext cx="1197785" cy="1676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EB171607-2B93-94A5-F20F-0BD99FA1BC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200" y="1958400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 descr="A picture containing logo&#10;&#10;Description automatically generated">
            <a:extLst>
              <a:ext uri="{FF2B5EF4-FFF2-40B4-BE49-F238E27FC236}">
                <a16:creationId xmlns:a16="http://schemas.microsoft.com/office/drawing/2014/main" id="{FBAAE6C4-A398-3A24-34B9-AF1DBB336B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7290" y="1958400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31" name="组合 12">
            <a:extLst>
              <a:ext uri="{FF2B5EF4-FFF2-40B4-BE49-F238E27FC236}">
                <a16:creationId xmlns:a16="http://schemas.microsoft.com/office/drawing/2014/main" id="{23C26549-E9C9-F8E2-FEED-8E2B2968C39F}"/>
              </a:ext>
            </a:extLst>
          </p:cNvPr>
          <p:cNvGrpSpPr/>
          <p:nvPr/>
        </p:nvGrpSpPr>
        <p:grpSpPr>
          <a:xfrm>
            <a:off x="5608583" y="1383354"/>
            <a:ext cx="3058119" cy="1757903"/>
            <a:chOff x="7625534" y="1571845"/>
            <a:chExt cx="4077492" cy="2343871"/>
          </a:xfrm>
        </p:grpSpPr>
        <p:sp>
          <p:nvSpPr>
            <p:cNvPr id="32" name="矩形 13">
              <a:extLst>
                <a:ext uri="{FF2B5EF4-FFF2-40B4-BE49-F238E27FC236}">
                  <a16:creationId xmlns:a16="http://schemas.microsoft.com/office/drawing/2014/main" id="{44CEF751-18EE-9EE8-2E47-45B3688EEE43}"/>
                </a:ext>
              </a:extLst>
            </p:cNvPr>
            <p:cNvSpPr/>
            <p:nvPr/>
          </p:nvSpPr>
          <p:spPr>
            <a:xfrm>
              <a:off x="7625534" y="1893538"/>
              <a:ext cx="4077492" cy="20221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Doubt whether</a:t>
              </a:r>
              <a:r>
                <a:rPr lang="zh-CN" altLang="en-US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en-US" altLang="zh-CN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AI can</a:t>
              </a:r>
              <a:r>
                <a:rPr lang="en-AU" sz="1050" dirty="0">
                  <a:solidFill>
                    <a:srgbClr val="F5F7FA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 make correct judgments when face unexpected or malicious user input.</a:t>
              </a:r>
            </a:p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Reliability Problems: The competition is intended for human to compete</a:t>
              </a:r>
              <a:endParaRPr lang="en-AU" sz="1050" dirty="0">
                <a:solidFill>
                  <a:srgbClr val="F5F7FA"/>
                </a:solidFill>
                <a:latin typeface="Arial" panose="020B0604020202020204" pitchFamily="34" charset="0"/>
                <a:ea typeface="PingFang SC" panose="020B0400000000000000" pitchFamily="34" charset="-122"/>
                <a:cs typeface="Arial" panose="020B0604020202020204" pitchFamily="34" charset="0"/>
              </a:endParaRPr>
            </a:p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zh-CN" altLang="en-US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矩形 14">
              <a:extLst>
                <a:ext uri="{FF2B5EF4-FFF2-40B4-BE49-F238E27FC236}">
                  <a16:creationId xmlns:a16="http://schemas.microsoft.com/office/drawing/2014/main" id="{1A886436-8E45-B3C6-668F-10EC5CB48F45}"/>
                </a:ext>
              </a:extLst>
            </p:cNvPr>
            <p:cNvSpPr/>
            <p:nvPr/>
          </p:nvSpPr>
          <p:spPr>
            <a:xfrm>
              <a:off x="7625534" y="1571845"/>
              <a:ext cx="915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R</a:t>
              </a:r>
              <a:r>
                <a:rPr lang="en-AU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eview</a:t>
              </a:r>
              <a:endParaRPr lang="zh-CN" altLang="en-US" sz="1200" dirty="0">
                <a:solidFill>
                  <a:srgbClr val="FFBF2C"/>
                </a:solidFill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grpSp>
        <p:nvGrpSpPr>
          <p:cNvPr id="34" name="组合 15">
            <a:extLst>
              <a:ext uri="{FF2B5EF4-FFF2-40B4-BE49-F238E27FC236}">
                <a16:creationId xmlns:a16="http://schemas.microsoft.com/office/drawing/2014/main" id="{4211029B-6F75-91D0-0CA6-9B0732B1C201}"/>
              </a:ext>
            </a:extLst>
          </p:cNvPr>
          <p:cNvGrpSpPr/>
          <p:nvPr/>
        </p:nvGrpSpPr>
        <p:grpSpPr>
          <a:xfrm>
            <a:off x="5608583" y="3228265"/>
            <a:ext cx="3058119" cy="1034780"/>
            <a:chOff x="7616187" y="1571845"/>
            <a:chExt cx="4077492" cy="1379706"/>
          </a:xfrm>
        </p:grpSpPr>
        <p:sp>
          <p:nvSpPr>
            <p:cNvPr id="35" name="矩形 16">
              <a:extLst>
                <a:ext uri="{FF2B5EF4-FFF2-40B4-BE49-F238E27FC236}">
                  <a16:creationId xmlns:a16="http://schemas.microsoft.com/office/drawing/2014/main" id="{6C6AB489-62CE-2380-4BE6-B7653567FB18}"/>
                </a:ext>
              </a:extLst>
            </p:cNvPr>
            <p:cNvSpPr/>
            <p:nvPr/>
          </p:nvSpPr>
          <p:spPr>
            <a:xfrm>
              <a:off x="7616187" y="1898869"/>
              <a:ext cx="4077492" cy="10526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Drawing ai potentially hides the artist's efforts and makes artist's artwork become learning tools.</a:t>
              </a:r>
              <a:endParaRPr lang="zh-CN" altLang="en-US" sz="1050" dirty="0">
                <a:solidFill>
                  <a:srgbClr val="F5F7FA"/>
                </a:solidFill>
                <a:latin typeface="Arial" panose="020B0604020202020204" pitchFamily="34" charset="0"/>
                <a:ea typeface="PingFang SC" panose="020B04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6" name="矩形 18">
              <a:extLst>
                <a:ext uri="{FF2B5EF4-FFF2-40B4-BE49-F238E27FC236}">
                  <a16:creationId xmlns:a16="http://schemas.microsoft.com/office/drawing/2014/main" id="{08FA3948-3D0B-B581-8F5A-D3FC1F829F16}"/>
                </a:ext>
              </a:extLst>
            </p:cNvPr>
            <p:cNvSpPr/>
            <p:nvPr/>
          </p:nvSpPr>
          <p:spPr>
            <a:xfrm>
              <a:off x="7625534" y="1571845"/>
              <a:ext cx="24776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Impact of the technology</a:t>
              </a:r>
              <a:endParaRPr lang="zh-CN" altLang="en-US" sz="1200" dirty="0">
                <a:solidFill>
                  <a:srgbClr val="FFBF2C"/>
                </a:solidFill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C72C20C-DFF4-814A-D636-0E4CE65BB00D}"/>
              </a:ext>
            </a:extLst>
          </p:cNvPr>
          <p:cNvGrpSpPr/>
          <p:nvPr/>
        </p:nvGrpSpPr>
        <p:grpSpPr>
          <a:xfrm>
            <a:off x="4787317" y="1366030"/>
            <a:ext cx="709626" cy="709626"/>
            <a:chOff x="1287111" y="4663965"/>
            <a:chExt cx="946168" cy="946168"/>
          </a:xfrm>
        </p:grpSpPr>
        <p:sp>
          <p:nvSpPr>
            <p:cNvPr id="37" name="菱形 22">
              <a:extLst>
                <a:ext uri="{FF2B5EF4-FFF2-40B4-BE49-F238E27FC236}">
                  <a16:creationId xmlns:a16="http://schemas.microsoft.com/office/drawing/2014/main" id="{873A15BC-16BA-9248-0A7E-D5945FE81237}"/>
                </a:ext>
              </a:extLst>
            </p:cNvPr>
            <p:cNvSpPr/>
            <p:nvPr/>
          </p:nvSpPr>
          <p:spPr>
            <a:xfrm>
              <a:off x="1287111" y="4663965"/>
              <a:ext cx="946168" cy="946168"/>
            </a:xfrm>
            <a:prstGeom prst="diamond">
              <a:avLst/>
            </a:prstGeom>
            <a:gradFill>
              <a:gsLst>
                <a:gs pos="0">
                  <a:srgbClr val="FFD243"/>
                </a:gs>
                <a:gs pos="84000">
                  <a:srgbClr val="FE9501"/>
                </a:gs>
                <a:gs pos="100000">
                  <a:srgbClr val="FE950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010101"/>
                </a:solidFill>
                <a:latin typeface="MiSans Medium" panose="00000600000000000000" pitchFamily="2" charset="-122"/>
                <a:ea typeface="MiSans Medium" panose="00000600000000000000" pitchFamily="2" charset="-122"/>
                <a:cs typeface="MiSans Medium" panose="00000600000000000000" pitchFamily="2" charset="-122"/>
              </a:endParaRPr>
            </a:p>
          </p:txBody>
        </p:sp>
        <p:pic>
          <p:nvPicPr>
            <p:cNvPr id="39" name="图片 5">
              <a:extLst>
                <a:ext uri="{FF2B5EF4-FFF2-40B4-BE49-F238E27FC236}">
                  <a16:creationId xmlns:a16="http://schemas.microsoft.com/office/drawing/2014/main" id="{D2070261-B946-351E-98B2-8969EF1C7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1556904" y="4933758"/>
              <a:ext cx="406581" cy="406581"/>
            </a:xfrm>
            <a:prstGeom prst="rect">
              <a:avLst/>
            </a:prstGeom>
          </p:spPr>
        </p:pic>
      </p:grpSp>
      <p:grpSp>
        <p:nvGrpSpPr>
          <p:cNvPr id="48" name="组合 23">
            <a:extLst>
              <a:ext uri="{FF2B5EF4-FFF2-40B4-BE49-F238E27FC236}">
                <a16:creationId xmlns:a16="http://schemas.microsoft.com/office/drawing/2014/main" id="{47BE4EC4-D511-1A46-5299-232F3270E155}"/>
              </a:ext>
            </a:extLst>
          </p:cNvPr>
          <p:cNvGrpSpPr/>
          <p:nvPr/>
        </p:nvGrpSpPr>
        <p:grpSpPr>
          <a:xfrm flipH="1" flipV="1">
            <a:off x="367200" y="4429647"/>
            <a:ext cx="308650" cy="286280"/>
            <a:chOff x="11029035" y="2194588"/>
            <a:chExt cx="804973" cy="746631"/>
          </a:xfr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</p:grpSpPr>
        <p:sp>
          <p:nvSpPr>
            <p:cNvPr id="49" name="平行四边形 29">
              <a:extLst>
                <a:ext uri="{FF2B5EF4-FFF2-40B4-BE49-F238E27FC236}">
                  <a16:creationId xmlns:a16="http://schemas.microsoft.com/office/drawing/2014/main" id="{56AD24F7-7D00-F94F-004B-00017A2C2372}"/>
                </a:ext>
              </a:extLst>
            </p:cNvPr>
            <p:cNvSpPr/>
            <p:nvPr/>
          </p:nvSpPr>
          <p:spPr>
            <a:xfrm>
              <a:off x="11029035" y="2194588"/>
              <a:ext cx="804973" cy="134870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  <p:sp>
          <p:nvSpPr>
            <p:cNvPr id="50" name="平行四边形 30">
              <a:extLst>
                <a:ext uri="{FF2B5EF4-FFF2-40B4-BE49-F238E27FC236}">
                  <a16:creationId xmlns:a16="http://schemas.microsoft.com/office/drawing/2014/main" id="{E637A0E5-9FB3-17B8-FE7D-0B39E5BEAC0E}"/>
                </a:ext>
              </a:extLst>
            </p:cNvPr>
            <p:cNvSpPr/>
            <p:nvPr/>
          </p:nvSpPr>
          <p:spPr>
            <a:xfrm rot="16200000" flipH="1">
              <a:off x="11395664" y="2502875"/>
              <a:ext cx="746630" cy="130058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grpSp>
        <p:nvGrpSpPr>
          <p:cNvPr id="51" name="组合 31">
            <a:extLst>
              <a:ext uri="{FF2B5EF4-FFF2-40B4-BE49-F238E27FC236}">
                <a16:creationId xmlns:a16="http://schemas.microsoft.com/office/drawing/2014/main" id="{D2E1D693-3745-51EA-0400-FCD23DFD5DE2}"/>
              </a:ext>
            </a:extLst>
          </p:cNvPr>
          <p:cNvGrpSpPr/>
          <p:nvPr/>
        </p:nvGrpSpPr>
        <p:grpSpPr>
          <a:xfrm flipV="1">
            <a:off x="8471709" y="4429357"/>
            <a:ext cx="308650" cy="286280"/>
            <a:chOff x="11029035" y="2194588"/>
            <a:chExt cx="804973" cy="746631"/>
          </a:xfr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</p:grpSpPr>
        <p:sp>
          <p:nvSpPr>
            <p:cNvPr id="52" name="平行四边形 32">
              <a:extLst>
                <a:ext uri="{FF2B5EF4-FFF2-40B4-BE49-F238E27FC236}">
                  <a16:creationId xmlns:a16="http://schemas.microsoft.com/office/drawing/2014/main" id="{75133C42-6A2F-66EE-232D-F38E158E0FF9}"/>
                </a:ext>
              </a:extLst>
            </p:cNvPr>
            <p:cNvSpPr/>
            <p:nvPr/>
          </p:nvSpPr>
          <p:spPr>
            <a:xfrm>
              <a:off x="11029035" y="2194588"/>
              <a:ext cx="804973" cy="134870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  <p:sp>
          <p:nvSpPr>
            <p:cNvPr id="53" name="平行四边形 33">
              <a:extLst>
                <a:ext uri="{FF2B5EF4-FFF2-40B4-BE49-F238E27FC236}">
                  <a16:creationId xmlns:a16="http://schemas.microsoft.com/office/drawing/2014/main" id="{730A0E63-1B5D-4F9C-4018-C61C658C5D21}"/>
                </a:ext>
              </a:extLst>
            </p:cNvPr>
            <p:cNvSpPr/>
            <p:nvPr/>
          </p:nvSpPr>
          <p:spPr>
            <a:xfrm rot="16200000" flipH="1">
              <a:off x="11395664" y="2502875"/>
              <a:ext cx="746630" cy="130058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C71B24-4492-5EE4-6DC0-D9DB1C8F82A5}"/>
              </a:ext>
            </a:extLst>
          </p:cNvPr>
          <p:cNvGrpSpPr/>
          <p:nvPr/>
        </p:nvGrpSpPr>
        <p:grpSpPr>
          <a:xfrm>
            <a:off x="4784097" y="3234227"/>
            <a:ext cx="709626" cy="709626"/>
            <a:chOff x="6338300" y="4698420"/>
            <a:chExt cx="946168" cy="946168"/>
          </a:xfrm>
        </p:grpSpPr>
        <p:sp>
          <p:nvSpPr>
            <p:cNvPr id="54" name="菱形 22">
              <a:extLst>
                <a:ext uri="{FF2B5EF4-FFF2-40B4-BE49-F238E27FC236}">
                  <a16:creationId xmlns:a16="http://schemas.microsoft.com/office/drawing/2014/main" id="{EF216E22-8BCB-161F-F13F-B5B0F1D6EF00}"/>
                </a:ext>
              </a:extLst>
            </p:cNvPr>
            <p:cNvSpPr/>
            <p:nvPr/>
          </p:nvSpPr>
          <p:spPr>
            <a:xfrm>
              <a:off x="6338300" y="4698420"/>
              <a:ext cx="946168" cy="946168"/>
            </a:xfrm>
            <a:prstGeom prst="diamond">
              <a:avLst/>
            </a:prstGeom>
            <a:gradFill>
              <a:gsLst>
                <a:gs pos="0">
                  <a:srgbClr val="FFD243"/>
                </a:gs>
                <a:gs pos="84000">
                  <a:srgbClr val="FE9501"/>
                </a:gs>
                <a:gs pos="100000">
                  <a:srgbClr val="FE950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010101"/>
                </a:solidFill>
                <a:latin typeface="MiSans Medium" panose="00000600000000000000" pitchFamily="2" charset="-122"/>
                <a:ea typeface="MiSans Medium" panose="00000600000000000000" pitchFamily="2" charset="-122"/>
                <a:cs typeface="MiSans Medium" panose="00000600000000000000" pitchFamily="2" charset="-122"/>
              </a:endParaRPr>
            </a:p>
          </p:txBody>
        </p:sp>
        <p:pic>
          <p:nvPicPr>
            <p:cNvPr id="55" name="图片 5">
              <a:extLst>
                <a:ext uri="{FF2B5EF4-FFF2-40B4-BE49-F238E27FC236}">
                  <a16:creationId xmlns:a16="http://schemas.microsoft.com/office/drawing/2014/main" id="{7892511D-2086-E74F-F718-6193F8F9B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6586652" y="4964959"/>
              <a:ext cx="441036" cy="441036"/>
            </a:xfrm>
            <a:prstGeom prst="rect">
              <a:avLst/>
            </a:prstGeom>
          </p:spPr>
        </p:pic>
      </p:grpSp>
      <p:sp>
        <p:nvSpPr>
          <p:cNvPr id="5" name="文本框 17">
            <a:extLst>
              <a:ext uri="{FF2B5EF4-FFF2-40B4-BE49-F238E27FC236}">
                <a16:creationId xmlns:a16="http://schemas.microsoft.com/office/drawing/2014/main" id="{D5A32353-DE33-E439-5D96-3C3F1A97145E}"/>
              </a:ext>
            </a:extLst>
          </p:cNvPr>
          <p:cNvSpPr txBox="1"/>
          <p:nvPr/>
        </p:nvSpPr>
        <p:spPr>
          <a:xfrm>
            <a:off x="613375" y="1348979"/>
            <a:ext cx="123822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sz="1500" dirty="0">
                <a:solidFill>
                  <a:srgbClr val="FFBF2C"/>
                </a:solidFill>
                <a:latin typeface="Arial" panose="020B0604020202020204" pitchFamily="34" charset="0"/>
                <a:ea typeface="HarmonyOS Sans SC Bold" panose="00000800000000000000" pitchFamily="2" charset="-122"/>
                <a:cs typeface="Arial" panose="020B0604020202020204" pitchFamily="34" charset="0"/>
              </a:rPr>
              <a:t>Key word:</a:t>
            </a:r>
            <a:endParaRPr lang="zh-CN" altLang="en-US" sz="1500" dirty="0">
              <a:solidFill>
                <a:srgbClr val="FFBF2C"/>
              </a:solidFill>
              <a:latin typeface="Arial" panose="020B0604020202020204" pitchFamily="34" charset="0"/>
              <a:ea typeface="HarmonyOS Sans SC Bold" panose="000008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4FF20E3-71BD-E726-3688-F361F289E8EA}"/>
              </a:ext>
            </a:extLst>
          </p:cNvPr>
          <p:cNvSpPr txBox="1"/>
          <p:nvPr/>
        </p:nvSpPr>
        <p:spPr>
          <a:xfrm>
            <a:off x="1536019" y="1392197"/>
            <a:ext cx="173970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altLang="zh-CN" sz="1050" dirty="0">
                <a:solidFill>
                  <a:schemeClr val="bg1"/>
                </a:solidFill>
                <a:latin typeface="Arial" panose="020B0604020202020204" pitchFamily="34" charset="0"/>
                <a:ea typeface="HarmonyOS Sans SC Bold" panose="00000800000000000000" pitchFamily="2" charset="-122"/>
                <a:cs typeface="Arial" panose="020B0604020202020204" pitchFamily="34" charset="0"/>
              </a:rPr>
              <a:t>Public, Reliability, 1</a:t>
            </a:r>
            <a:endParaRPr lang="en-US" sz="1050" dirty="0">
              <a:solidFill>
                <a:schemeClr val="bg1"/>
              </a:solidFill>
              <a:latin typeface="Arial" panose="020B0604020202020204" pitchFamily="34" charset="0"/>
              <a:ea typeface="HarmonyOS Sans SC Bold" panose="000008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12" name="文本框 17">
            <a:extLst>
              <a:ext uri="{FF2B5EF4-FFF2-40B4-BE49-F238E27FC236}">
                <a16:creationId xmlns:a16="http://schemas.microsoft.com/office/drawing/2014/main" id="{797B6499-4C88-7860-794A-339ABB654B07}"/>
              </a:ext>
            </a:extLst>
          </p:cNvPr>
          <p:cNvSpPr txBox="1"/>
          <p:nvPr/>
        </p:nvSpPr>
        <p:spPr>
          <a:xfrm>
            <a:off x="878134" y="339261"/>
            <a:ext cx="2380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altLang="zh-CN" sz="2400" dirty="0">
                <a:solidFill>
                  <a:schemeClr val="bg1"/>
                </a:solidFill>
                <a:latin typeface="Comic Sans MS" panose="030F0902030302020204" pitchFamily="66" charset="0"/>
                <a:ea typeface="HarmonyOS Sans SC Bold" panose="00000800000000000000" pitchFamily="2" charset="-122"/>
                <a:cs typeface="MiSans Medium" panose="00000600000000000000" pitchFamily="2" charset="-122"/>
              </a:rPr>
              <a:t>Judgement Call</a:t>
            </a:r>
            <a:endParaRPr lang="zh-CN" altLang="en-US" sz="24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Comic Sans MS" panose="030F0902030302020204" pitchFamily="66" charset="0"/>
              <a:ea typeface="HarmonyOS Sans SC Bold" panose="00000800000000000000" pitchFamily="2" charset="-122"/>
              <a:cs typeface="MiSans Medium" panose="00000600000000000000" pitchFamily="2" charset="-122"/>
            </a:endParaRPr>
          </a:p>
        </p:txBody>
      </p:sp>
      <p:pic>
        <p:nvPicPr>
          <p:cNvPr id="13" name="Picture 12" descr="A picture containing text, umbrella, black, vector graphics&#10;&#10;Description automatically generated">
            <a:extLst>
              <a:ext uri="{FF2B5EF4-FFF2-40B4-BE49-F238E27FC236}">
                <a16:creationId xmlns:a16="http://schemas.microsoft.com/office/drawing/2014/main" id="{7250BF3B-90AA-8863-B209-4BE383CBD0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4189" y="275259"/>
            <a:ext cx="517721" cy="518825"/>
          </a:xfrm>
          <a:prstGeom prst="rect">
            <a:avLst/>
          </a:prstGeom>
        </p:spPr>
      </p:pic>
      <p:sp>
        <p:nvSpPr>
          <p:cNvPr id="96" name="矩形 4">
            <a:extLst>
              <a:ext uri="{FF2B5EF4-FFF2-40B4-BE49-F238E27FC236}">
                <a16:creationId xmlns:a16="http://schemas.microsoft.com/office/drawing/2014/main" id="{CBC4704D-6167-7C10-1A80-ED45AD3167FB}"/>
              </a:ext>
            </a:extLst>
          </p:cNvPr>
          <p:cNvSpPr/>
          <p:nvPr/>
        </p:nvSpPr>
        <p:spPr>
          <a:xfrm>
            <a:off x="618213" y="1132432"/>
            <a:ext cx="4923520" cy="1713685"/>
          </a:xfrm>
          <a:prstGeom prst="rect">
            <a:avLst/>
          </a:prstGeo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rgbClr val="010101"/>
              </a:solidFill>
              <a:latin typeface="MiSans Medium" panose="00000600000000000000" pitchFamily="2" charset="-122"/>
              <a:ea typeface="MiSans Medium" panose="00000600000000000000" pitchFamily="2" charset="-122"/>
              <a:cs typeface="MiSans Medium" panose="00000600000000000000" pitchFamily="2" charset="-122"/>
            </a:endParaRPr>
          </a:p>
        </p:txBody>
      </p:sp>
      <p:sp>
        <p:nvSpPr>
          <p:cNvPr id="97" name="圆角矩形 18">
            <a:extLst>
              <a:ext uri="{FF2B5EF4-FFF2-40B4-BE49-F238E27FC236}">
                <a16:creationId xmlns:a16="http://schemas.microsoft.com/office/drawing/2014/main" id="{DCF702D7-4178-237B-E75D-BC0F6B8B1965}"/>
              </a:ext>
            </a:extLst>
          </p:cNvPr>
          <p:cNvSpPr/>
          <p:nvPr/>
        </p:nvSpPr>
        <p:spPr>
          <a:xfrm>
            <a:off x="675621" y="1236738"/>
            <a:ext cx="1461053" cy="432792"/>
          </a:xfrm>
          <a:prstGeom prst="roundRect">
            <a:avLst>
              <a:gd name="adj" fmla="val 50000"/>
            </a:avLst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Scenario</a:t>
            </a:r>
            <a:endParaRPr lang="zh-CN" altLang="en-US" sz="3200" b="1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98" name="矩形 19">
            <a:extLst>
              <a:ext uri="{FF2B5EF4-FFF2-40B4-BE49-F238E27FC236}">
                <a16:creationId xmlns:a16="http://schemas.microsoft.com/office/drawing/2014/main" id="{37AC2066-CE30-D5AD-BFBF-7E5B1C510E7D}"/>
              </a:ext>
            </a:extLst>
          </p:cNvPr>
          <p:cNvSpPr/>
          <p:nvPr/>
        </p:nvSpPr>
        <p:spPr>
          <a:xfrm>
            <a:off x="797414" y="1599080"/>
            <a:ext cx="4701729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200" dirty="0">
                <a:latin typeface="Arial" panose="020B0604020202020204" pitchFamily="34" charset="0"/>
                <a:cs typeface="Arial" panose="020B0604020202020204" pitchFamily="34" charset="0"/>
              </a:rPr>
              <a:t>Just like the</a:t>
            </a:r>
            <a:r>
              <a:rPr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AU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controversy of</a:t>
            </a:r>
            <a:r>
              <a:rPr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AU" sz="1200" dirty="0">
                <a:latin typeface="Arial" panose="020B0604020202020204" pitchFamily="34" charset="0"/>
                <a:cs typeface="Arial" panose="020B0604020202020204" pitchFamily="34" charset="0"/>
              </a:rPr>
              <a:t>Jason Allen winning the first place at an art competition by submitting an artwork by an AI, we focus on</a:t>
            </a:r>
          </a:p>
          <a:p>
            <a:br>
              <a:rPr lang="en-AU" sz="825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zh-CN" altLang="en-US" sz="82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0D3797C-224C-3D64-B2FA-1E74277D8923}"/>
              </a:ext>
            </a:extLst>
          </p:cNvPr>
          <p:cNvSpPr txBox="1"/>
          <p:nvPr/>
        </p:nvSpPr>
        <p:spPr>
          <a:xfrm>
            <a:off x="1338009" y="2100957"/>
            <a:ext cx="35175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200" b="1" dirty="0">
                <a:latin typeface="Arial" panose="020B0604020202020204" pitchFamily="34" charset="0"/>
                <a:cs typeface="Arial" panose="020B0604020202020204" pitchFamily="34" charset="0"/>
              </a:rPr>
              <a:t>A person submitted an artwork generated by a drawing AI to an art competition. </a:t>
            </a:r>
            <a:endParaRPr lang="en-AU" sz="788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矩形 5">
            <a:extLst>
              <a:ext uri="{FF2B5EF4-FFF2-40B4-BE49-F238E27FC236}">
                <a16:creationId xmlns:a16="http://schemas.microsoft.com/office/drawing/2014/main" id="{2B96C4A9-C4ED-64D7-0095-C1C900087767}"/>
              </a:ext>
            </a:extLst>
          </p:cNvPr>
          <p:cNvSpPr/>
          <p:nvPr/>
        </p:nvSpPr>
        <p:spPr>
          <a:xfrm>
            <a:off x="5340394" y="2164787"/>
            <a:ext cx="417108" cy="47625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cs typeface="MiSans Medium" panose="00000600000000000000" pitchFamily="2" charset="-122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348FEEDC-6F81-361B-80FB-F846C67674B2}"/>
              </a:ext>
            </a:extLst>
          </p:cNvPr>
          <p:cNvSpPr txBox="1"/>
          <p:nvPr/>
        </p:nvSpPr>
        <p:spPr>
          <a:xfrm>
            <a:off x="1357821" y="3857157"/>
            <a:ext cx="118136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gradFill>
                  <a:gsLst>
                    <a:gs pos="0">
                      <a:srgbClr val="FFD243"/>
                    </a:gs>
                    <a:gs pos="84000">
                      <a:srgbClr val="FE9501"/>
                    </a:gs>
                    <a:gs pos="100000">
                      <a:srgbClr val="FE9501"/>
                    </a:gs>
                  </a:gsLst>
                  <a:lin ang="2700000" scaled="1"/>
                </a:gradFill>
                <a:latin typeface="+mj-ea"/>
                <a:ea typeface="+mj-ea"/>
              </a:rPr>
              <a:t>Principle</a:t>
            </a:r>
            <a:endParaRPr lang="en-US" sz="15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+mj-ea"/>
              <a:ea typeface="+mj-ea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AD5C71A-CAB8-0567-CAB7-0B4D276A5418}"/>
              </a:ext>
            </a:extLst>
          </p:cNvPr>
          <p:cNvSpPr txBox="1"/>
          <p:nvPr/>
        </p:nvSpPr>
        <p:spPr>
          <a:xfrm>
            <a:off x="1448508" y="4224633"/>
            <a:ext cx="76662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gradFill>
                  <a:gsLst>
                    <a:gs pos="0">
                      <a:srgbClr val="FFD243"/>
                    </a:gs>
                    <a:gs pos="84000">
                      <a:srgbClr val="FE9501"/>
                    </a:gs>
                    <a:gs pos="100000">
                      <a:srgbClr val="FE9501"/>
                    </a:gs>
                  </a:gsLst>
                  <a:lin ang="2700000" scaled="1"/>
                </a:gradFill>
                <a:latin typeface="+mj-ea"/>
                <a:ea typeface="+mj-ea"/>
              </a:rPr>
              <a:t>Rating</a:t>
            </a:r>
            <a:endParaRPr lang="en-US" sz="15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+mj-ea"/>
              <a:ea typeface="+mj-ea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F8F54317-B614-B6DA-7152-916729745C57}"/>
              </a:ext>
            </a:extLst>
          </p:cNvPr>
          <p:cNvSpPr txBox="1"/>
          <p:nvPr/>
        </p:nvSpPr>
        <p:spPr>
          <a:xfrm>
            <a:off x="4957471" y="3872619"/>
            <a:ext cx="1386573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Transparency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1D21D90D-7634-08BE-B31B-7D2CCB748C3D}"/>
              </a:ext>
            </a:extLst>
          </p:cNvPr>
          <p:cNvSpPr txBox="1"/>
          <p:nvPr/>
        </p:nvSpPr>
        <p:spPr>
          <a:xfrm>
            <a:off x="3248814" y="3857157"/>
            <a:ext cx="102776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Reliability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82265BB-5B43-8286-A49B-39249278490B}"/>
              </a:ext>
            </a:extLst>
          </p:cNvPr>
          <p:cNvSpPr txBox="1"/>
          <p:nvPr/>
        </p:nvSpPr>
        <p:spPr>
          <a:xfrm>
            <a:off x="7197879" y="4214140"/>
            <a:ext cx="76662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3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472BB26-CE14-D26E-1895-F35BA5FF2671}"/>
              </a:ext>
            </a:extLst>
          </p:cNvPr>
          <p:cNvSpPr txBox="1"/>
          <p:nvPr/>
        </p:nvSpPr>
        <p:spPr>
          <a:xfrm>
            <a:off x="5232442" y="4224633"/>
            <a:ext cx="76662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3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D85AF63-5781-B7A7-FE7D-AC7CC9EE7DA6}"/>
              </a:ext>
            </a:extLst>
          </p:cNvPr>
          <p:cNvSpPr txBox="1"/>
          <p:nvPr/>
        </p:nvSpPr>
        <p:spPr>
          <a:xfrm>
            <a:off x="3317522" y="4214140"/>
            <a:ext cx="76662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CDED3FE-81D0-6201-AC1F-0E1E70A3EE0C}"/>
              </a:ext>
            </a:extLst>
          </p:cNvPr>
          <p:cNvSpPr txBox="1"/>
          <p:nvPr/>
        </p:nvSpPr>
        <p:spPr>
          <a:xfrm>
            <a:off x="7126461" y="3865516"/>
            <a:ext cx="97024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Inclusion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6" name="矩形 19">
            <a:extLst>
              <a:ext uri="{FF2B5EF4-FFF2-40B4-BE49-F238E27FC236}">
                <a16:creationId xmlns:a16="http://schemas.microsoft.com/office/drawing/2014/main" id="{DE8A9D89-E59E-8C83-55F1-F24655D0F4FA}"/>
              </a:ext>
            </a:extLst>
          </p:cNvPr>
          <p:cNvSpPr/>
          <p:nvPr/>
        </p:nvSpPr>
        <p:spPr>
          <a:xfrm>
            <a:off x="7034991" y="3403881"/>
            <a:ext cx="1312274" cy="393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Philosopher</a:t>
            </a:r>
            <a:endParaRPr lang="zh-CN" alt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370D333D-E9C4-963F-82E9-11D8A1EF4A90}"/>
              </a:ext>
            </a:extLst>
          </p:cNvPr>
          <p:cNvSpPr txBox="1"/>
          <p:nvPr/>
        </p:nvSpPr>
        <p:spPr>
          <a:xfrm>
            <a:off x="3335106" y="3384244"/>
            <a:ext cx="749534" cy="395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Public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433089AD-3FF9-C2A2-FFEC-29B2B83B4D23}"/>
              </a:ext>
            </a:extLst>
          </p:cNvPr>
          <p:cNvSpPr txBox="1"/>
          <p:nvPr/>
        </p:nvSpPr>
        <p:spPr>
          <a:xfrm>
            <a:off x="4883147" y="3478431"/>
            <a:ext cx="1625621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solidFill>
                  <a:schemeClr val="bg1"/>
                </a:solidFill>
                <a:latin typeface="+mj-ea"/>
                <a:ea typeface="+mj-ea"/>
              </a:rPr>
              <a:t>Project Sponsor</a:t>
            </a:r>
            <a:endParaRPr lang="en-US" sz="1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ADB0C6D-26DD-DC3F-655F-15A2193E9343}"/>
              </a:ext>
            </a:extLst>
          </p:cNvPr>
          <p:cNvSpPr txBox="1"/>
          <p:nvPr/>
        </p:nvSpPr>
        <p:spPr>
          <a:xfrm>
            <a:off x="1201842" y="3444990"/>
            <a:ext cx="131227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500" dirty="0">
                <a:gradFill>
                  <a:gsLst>
                    <a:gs pos="0">
                      <a:srgbClr val="FFD243"/>
                    </a:gs>
                    <a:gs pos="84000">
                      <a:srgbClr val="FE9501"/>
                    </a:gs>
                    <a:gs pos="100000">
                      <a:srgbClr val="FE9501"/>
                    </a:gs>
                  </a:gsLst>
                  <a:lin ang="2700000" scaled="1"/>
                </a:gradFill>
                <a:latin typeface="+mj-ea"/>
                <a:ea typeface="+mj-ea"/>
              </a:rPr>
              <a:t>Stakeholder</a:t>
            </a:r>
            <a:endParaRPr lang="en-US" sz="15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20640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1.60494E-6 L 0.39444 -0.27716 " pathEditMode="relative" rAng="0" ptsTypes="AA">
                                      <p:cBhvr>
                                        <p:cTn id="51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722" y="-13858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3" dur="1000" fill="hold"/>
                                        <p:tgtEl>
                                          <p:spTgt spid="96"/>
                                        </p:tgtEl>
                                      </p:cBhvr>
                                      <p:by x="100000" y="4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2.59259E-6 L 0.41354 -0.17161 " pathEditMode="relative" rAng="0" ptsTypes="AA">
                                      <p:cBhvr>
                                        <p:cTn id="55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677" y="-858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2.59259E-6 L 0.43477 -0.34074 " pathEditMode="relative" rAng="0" ptsTypes="AA">
                                      <p:cBhvr>
                                        <p:cTn id="5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32" y="-170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5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0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5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4" grpId="0"/>
      <p:bldP spid="96" grpId="0" animBg="1"/>
      <p:bldP spid="96" grpId="1" animBg="1"/>
      <p:bldP spid="97" grpId="0"/>
      <p:bldP spid="98" grpId="0"/>
      <p:bldP spid="99" grpId="0"/>
      <p:bldP spid="100" grpId="0" animBg="1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6" grpId="0"/>
      <p:bldP spid="117" grpId="0"/>
      <p:bldP spid="118" grpId="0"/>
      <p:bldP spid="1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 descr="A group of people sitting at a table with laptops&#10;&#10;Description automatically generated with medium confidence">
            <a:extLst>
              <a:ext uri="{FF2B5EF4-FFF2-40B4-BE49-F238E27FC236}">
                <a16:creationId xmlns:a16="http://schemas.microsoft.com/office/drawing/2014/main" id="{1B9C0B78-B0E0-62C1-D9C6-264618683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217;p33">
            <a:extLst>
              <a:ext uri="{FF2B5EF4-FFF2-40B4-BE49-F238E27FC236}">
                <a16:creationId xmlns:a16="http://schemas.microsoft.com/office/drawing/2014/main" id="{7F31F268-6088-62C9-52BB-11F73CD5B625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51431" tIns="25706" rIns="51431" bIns="25706" anchor="ctr" anchorCtr="0">
            <a:noAutofit/>
          </a:bodyPr>
          <a:lstStyle/>
          <a:p>
            <a:pPr algn="ctr">
              <a:buSzPts val="1400"/>
            </a:pPr>
            <a:endParaRPr sz="105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" name="组合 23">
            <a:extLst>
              <a:ext uri="{FF2B5EF4-FFF2-40B4-BE49-F238E27FC236}">
                <a16:creationId xmlns:a16="http://schemas.microsoft.com/office/drawing/2014/main" id="{47BE4EC4-D511-1A46-5299-232F3270E155}"/>
              </a:ext>
            </a:extLst>
          </p:cNvPr>
          <p:cNvGrpSpPr/>
          <p:nvPr/>
        </p:nvGrpSpPr>
        <p:grpSpPr>
          <a:xfrm flipH="1" flipV="1">
            <a:off x="367200" y="4428000"/>
            <a:ext cx="308650" cy="286280"/>
            <a:chOff x="11029035" y="2194588"/>
            <a:chExt cx="804973" cy="746631"/>
          </a:xfr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</p:grpSpPr>
        <p:sp>
          <p:nvSpPr>
            <p:cNvPr id="49" name="平行四边形 29">
              <a:extLst>
                <a:ext uri="{FF2B5EF4-FFF2-40B4-BE49-F238E27FC236}">
                  <a16:creationId xmlns:a16="http://schemas.microsoft.com/office/drawing/2014/main" id="{56AD24F7-7D00-F94F-004B-00017A2C2372}"/>
                </a:ext>
              </a:extLst>
            </p:cNvPr>
            <p:cNvSpPr/>
            <p:nvPr/>
          </p:nvSpPr>
          <p:spPr>
            <a:xfrm>
              <a:off x="11029035" y="2194588"/>
              <a:ext cx="804973" cy="134870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  <p:sp>
          <p:nvSpPr>
            <p:cNvPr id="50" name="平行四边形 30">
              <a:extLst>
                <a:ext uri="{FF2B5EF4-FFF2-40B4-BE49-F238E27FC236}">
                  <a16:creationId xmlns:a16="http://schemas.microsoft.com/office/drawing/2014/main" id="{E637A0E5-9FB3-17B8-FE7D-0B39E5BEAC0E}"/>
                </a:ext>
              </a:extLst>
            </p:cNvPr>
            <p:cNvSpPr/>
            <p:nvPr/>
          </p:nvSpPr>
          <p:spPr>
            <a:xfrm rot="16200000" flipH="1">
              <a:off x="11395664" y="2502875"/>
              <a:ext cx="746630" cy="130058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grpSp>
        <p:nvGrpSpPr>
          <p:cNvPr id="51" name="组合 31">
            <a:extLst>
              <a:ext uri="{FF2B5EF4-FFF2-40B4-BE49-F238E27FC236}">
                <a16:creationId xmlns:a16="http://schemas.microsoft.com/office/drawing/2014/main" id="{D2E1D693-3745-51EA-0400-FCD23DFD5DE2}"/>
              </a:ext>
            </a:extLst>
          </p:cNvPr>
          <p:cNvGrpSpPr/>
          <p:nvPr/>
        </p:nvGrpSpPr>
        <p:grpSpPr>
          <a:xfrm flipV="1">
            <a:off x="8471709" y="4429357"/>
            <a:ext cx="308650" cy="286280"/>
            <a:chOff x="11029035" y="2194588"/>
            <a:chExt cx="804973" cy="746631"/>
          </a:xfr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</p:grpSpPr>
        <p:sp>
          <p:nvSpPr>
            <p:cNvPr id="52" name="平行四边形 32">
              <a:extLst>
                <a:ext uri="{FF2B5EF4-FFF2-40B4-BE49-F238E27FC236}">
                  <a16:creationId xmlns:a16="http://schemas.microsoft.com/office/drawing/2014/main" id="{75133C42-6A2F-66EE-232D-F38E158E0FF9}"/>
                </a:ext>
              </a:extLst>
            </p:cNvPr>
            <p:cNvSpPr/>
            <p:nvPr/>
          </p:nvSpPr>
          <p:spPr>
            <a:xfrm>
              <a:off x="11029035" y="2194588"/>
              <a:ext cx="804973" cy="134870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  <p:sp>
          <p:nvSpPr>
            <p:cNvPr id="53" name="平行四边形 33">
              <a:extLst>
                <a:ext uri="{FF2B5EF4-FFF2-40B4-BE49-F238E27FC236}">
                  <a16:creationId xmlns:a16="http://schemas.microsoft.com/office/drawing/2014/main" id="{730A0E63-1B5D-4F9C-4018-C61C658C5D21}"/>
                </a:ext>
              </a:extLst>
            </p:cNvPr>
            <p:cNvSpPr/>
            <p:nvPr/>
          </p:nvSpPr>
          <p:spPr>
            <a:xfrm rot="16200000" flipH="1">
              <a:off x="11395664" y="2502875"/>
              <a:ext cx="746630" cy="130058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sp>
        <p:nvSpPr>
          <p:cNvPr id="5" name="文本框 17">
            <a:extLst>
              <a:ext uri="{FF2B5EF4-FFF2-40B4-BE49-F238E27FC236}">
                <a16:creationId xmlns:a16="http://schemas.microsoft.com/office/drawing/2014/main" id="{D5A32353-DE33-E439-5D96-3C3F1A97145E}"/>
              </a:ext>
            </a:extLst>
          </p:cNvPr>
          <p:cNvSpPr txBox="1"/>
          <p:nvPr/>
        </p:nvSpPr>
        <p:spPr>
          <a:xfrm>
            <a:off x="613375" y="1348979"/>
            <a:ext cx="113922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sz="1500" dirty="0">
                <a:solidFill>
                  <a:srgbClr val="FFBF2C"/>
                </a:solidFill>
                <a:latin typeface="Arial" panose="020B0604020202020204" pitchFamily="34" charset="0"/>
                <a:ea typeface="HarmonyOS Sans SC Bold" panose="00000800000000000000" pitchFamily="2" charset="-122"/>
                <a:cs typeface="Arial" panose="020B0604020202020204" pitchFamily="34" charset="0"/>
              </a:rPr>
              <a:t>Key word:</a:t>
            </a:r>
            <a:endParaRPr lang="zh-CN" altLang="en-US" sz="1500" dirty="0">
              <a:solidFill>
                <a:srgbClr val="FFBF2C"/>
              </a:solidFill>
              <a:latin typeface="Arial" panose="020B0604020202020204" pitchFamily="34" charset="0"/>
              <a:ea typeface="HarmonyOS Sans SC Bold" panose="00000800000000000000" pitchFamily="2" charset="-122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04ED10-EF18-A6CA-531F-9995F47EBB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53810" y="1960155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2DDBFA-B9CD-3ECD-E06F-607D28B1F1A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005200" y="1960153"/>
            <a:ext cx="1197785" cy="1676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F00B3E3-6021-B5F9-EDE2-93816FC1686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358800" y="1967940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D083AF8-2166-9678-A970-EAAAB88710F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53810" y="1958400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6CABAB7-879A-D20C-FFD9-882002F427B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005200" y="1958400"/>
            <a:ext cx="1197785" cy="1676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CFA0C82-DB70-D176-8810-3822F1E7A52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3360376" y="1958400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F8D59B7-C000-B1C3-F4E4-FC098F501058}"/>
              </a:ext>
            </a:extLst>
          </p:cNvPr>
          <p:cNvSpPr txBox="1"/>
          <p:nvPr/>
        </p:nvSpPr>
        <p:spPr>
          <a:xfrm>
            <a:off x="1536019" y="1387589"/>
            <a:ext cx="280601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050" dirty="0">
                <a:solidFill>
                  <a:schemeClr val="bg1"/>
                </a:solidFill>
                <a:latin typeface="Arial" panose="020B0604020202020204" pitchFamily="34" charset="0"/>
                <a:ea typeface="HarmonyOS Sans SC Bold" panose="00000800000000000000" pitchFamily="2" charset="-122"/>
                <a:cs typeface="Arial" panose="020B0604020202020204" pitchFamily="34" charset="0"/>
              </a:rPr>
              <a:t>Project Sponsor, Transparency, 3 </a:t>
            </a:r>
            <a:endParaRPr lang="en-US" sz="1050" dirty="0">
              <a:solidFill>
                <a:schemeClr val="bg1"/>
              </a:solidFill>
              <a:latin typeface="Arial" panose="020B0604020202020204" pitchFamily="34" charset="0"/>
              <a:ea typeface="HarmonyOS Sans SC Bold" panose="00000800000000000000" pitchFamily="2" charset="-122"/>
              <a:cs typeface="Arial" panose="020B0604020202020204" pitchFamily="34" charset="0"/>
            </a:endParaRPr>
          </a:p>
        </p:txBody>
      </p:sp>
      <p:grpSp>
        <p:nvGrpSpPr>
          <p:cNvPr id="26" name="组合 12">
            <a:extLst>
              <a:ext uri="{FF2B5EF4-FFF2-40B4-BE49-F238E27FC236}">
                <a16:creationId xmlns:a16="http://schemas.microsoft.com/office/drawing/2014/main" id="{1F49890E-A4C2-9CA3-52A6-883166DC8928}"/>
              </a:ext>
            </a:extLst>
          </p:cNvPr>
          <p:cNvGrpSpPr/>
          <p:nvPr/>
        </p:nvGrpSpPr>
        <p:grpSpPr>
          <a:xfrm>
            <a:off x="5623230" y="1400677"/>
            <a:ext cx="3058119" cy="1279759"/>
            <a:chOff x="7625534" y="1571845"/>
            <a:chExt cx="4077492" cy="1706345"/>
          </a:xfrm>
        </p:grpSpPr>
        <p:sp>
          <p:nvSpPr>
            <p:cNvPr id="27" name="矩形 13">
              <a:extLst>
                <a:ext uri="{FF2B5EF4-FFF2-40B4-BE49-F238E27FC236}">
                  <a16:creationId xmlns:a16="http://schemas.microsoft.com/office/drawing/2014/main" id="{B228F66E-6EA1-C94F-9E73-A66E999DD1CA}"/>
                </a:ext>
              </a:extLst>
            </p:cNvPr>
            <p:cNvSpPr/>
            <p:nvPr/>
          </p:nvSpPr>
          <p:spPr>
            <a:xfrm>
              <a:off x="7625534" y="1893538"/>
              <a:ext cx="4077492" cy="13846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If the code or model is biased and unfair in terms of gender, age</a:t>
              </a:r>
              <a:r>
                <a:rPr lang="en-US" altLang="zh-CN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…</a:t>
              </a: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 it will affect the result of machine learning and cause some contradictions in society</a:t>
              </a:r>
              <a:r>
                <a:rPr lang="en-US" altLang="zh-CN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.</a:t>
              </a:r>
              <a:endParaRPr lang="zh-CN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矩形 14">
              <a:extLst>
                <a:ext uri="{FF2B5EF4-FFF2-40B4-BE49-F238E27FC236}">
                  <a16:creationId xmlns:a16="http://schemas.microsoft.com/office/drawing/2014/main" id="{6D2C26A4-C243-F66B-9D3B-C3B392AD3D6C}"/>
                </a:ext>
              </a:extLst>
            </p:cNvPr>
            <p:cNvSpPr/>
            <p:nvPr/>
          </p:nvSpPr>
          <p:spPr>
            <a:xfrm>
              <a:off x="7625534" y="1571845"/>
              <a:ext cx="14495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C</a:t>
              </a:r>
              <a:r>
                <a:rPr lang="en-AU" sz="1200" dirty="0" err="1">
                  <a:solidFill>
                    <a:srgbClr val="FFBF2C"/>
                  </a:solidFill>
                  <a:latin typeface="Arial" panose="020B0604020202020204" pitchFamily="34" charset="0"/>
                </a:rPr>
                <a:t>ontradiction</a:t>
              </a:r>
              <a:endParaRPr lang="zh-CN" altLang="en-US" sz="1200" dirty="0">
                <a:solidFill>
                  <a:srgbClr val="FFBF2C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4EFDA82-7808-C1C9-CE63-0FF62B428D27}"/>
              </a:ext>
            </a:extLst>
          </p:cNvPr>
          <p:cNvGrpSpPr/>
          <p:nvPr/>
        </p:nvGrpSpPr>
        <p:grpSpPr>
          <a:xfrm>
            <a:off x="4801964" y="1383353"/>
            <a:ext cx="709626" cy="709626"/>
            <a:chOff x="1287111" y="4663965"/>
            <a:chExt cx="946168" cy="946168"/>
          </a:xfrm>
        </p:grpSpPr>
        <p:sp>
          <p:nvSpPr>
            <p:cNvPr id="30" name="菱形 22">
              <a:extLst>
                <a:ext uri="{FF2B5EF4-FFF2-40B4-BE49-F238E27FC236}">
                  <a16:creationId xmlns:a16="http://schemas.microsoft.com/office/drawing/2014/main" id="{AECF2A05-AE71-ED10-093C-06A4EFC84671}"/>
                </a:ext>
              </a:extLst>
            </p:cNvPr>
            <p:cNvSpPr/>
            <p:nvPr/>
          </p:nvSpPr>
          <p:spPr>
            <a:xfrm>
              <a:off x="1287111" y="4663965"/>
              <a:ext cx="946168" cy="946168"/>
            </a:xfrm>
            <a:prstGeom prst="diamond">
              <a:avLst/>
            </a:prstGeom>
            <a:gradFill>
              <a:gsLst>
                <a:gs pos="0">
                  <a:srgbClr val="FFD243"/>
                </a:gs>
                <a:gs pos="84000">
                  <a:srgbClr val="FE9501"/>
                </a:gs>
                <a:gs pos="100000">
                  <a:srgbClr val="FE950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010101"/>
                </a:solidFill>
                <a:latin typeface="MiSans Medium" panose="00000600000000000000" pitchFamily="2" charset="-122"/>
                <a:ea typeface="MiSans Medium" panose="00000600000000000000" pitchFamily="2" charset="-122"/>
                <a:cs typeface="MiSans Medium" panose="00000600000000000000" pitchFamily="2" charset="-122"/>
              </a:endParaRPr>
            </a:p>
          </p:txBody>
        </p:sp>
        <p:pic>
          <p:nvPicPr>
            <p:cNvPr id="38" name="图片 5">
              <a:extLst>
                <a:ext uri="{FF2B5EF4-FFF2-40B4-BE49-F238E27FC236}">
                  <a16:creationId xmlns:a16="http://schemas.microsoft.com/office/drawing/2014/main" id="{168A6531-4823-07DE-BFCF-CDB1CC7B8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1611602" y="4933758"/>
              <a:ext cx="351884" cy="406581"/>
            </a:xfrm>
            <a:prstGeom prst="rect">
              <a:avLst/>
            </a:prstGeom>
          </p:spPr>
        </p:pic>
      </p:grpSp>
      <p:grpSp>
        <p:nvGrpSpPr>
          <p:cNvPr id="40" name="组合 12">
            <a:extLst>
              <a:ext uri="{FF2B5EF4-FFF2-40B4-BE49-F238E27FC236}">
                <a16:creationId xmlns:a16="http://schemas.microsoft.com/office/drawing/2014/main" id="{38D56400-A3B7-CB3D-7E1F-519C906FF91E}"/>
              </a:ext>
            </a:extLst>
          </p:cNvPr>
          <p:cNvGrpSpPr/>
          <p:nvPr/>
        </p:nvGrpSpPr>
        <p:grpSpPr>
          <a:xfrm>
            <a:off x="5623230" y="3164017"/>
            <a:ext cx="3058119" cy="1281683"/>
            <a:chOff x="7625534" y="1571845"/>
            <a:chExt cx="4077492" cy="1708910"/>
          </a:xfrm>
        </p:grpSpPr>
        <p:sp>
          <p:nvSpPr>
            <p:cNvPr id="41" name="矩形 13">
              <a:extLst>
                <a:ext uri="{FF2B5EF4-FFF2-40B4-BE49-F238E27FC236}">
                  <a16:creationId xmlns:a16="http://schemas.microsoft.com/office/drawing/2014/main" id="{4DAEBB8B-2FAA-C117-A5D5-7D9AACF82225}"/>
                </a:ext>
              </a:extLst>
            </p:cNvPr>
            <p:cNvSpPr/>
            <p:nvPr/>
          </p:nvSpPr>
          <p:spPr>
            <a:xfrm>
              <a:off x="7625534" y="1893538"/>
              <a:ext cx="4077492" cy="13872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U</a:t>
              </a:r>
              <a:r>
                <a:rPr lang="en-US" sz="1050" dirty="0" err="1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nbalanced</a:t>
              </a:r>
              <a:r>
                <a:rPr lang="en-US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 distribution of real data in the dataset.</a:t>
              </a:r>
            </a:p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Provide more data and</a:t>
              </a:r>
              <a:r>
                <a:rPr lang="zh-CN" altLang="en-US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en-US" altLang="zh-CN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r</a:t>
              </a: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emove these biases by utilizing specific strategies in advance</a:t>
              </a:r>
              <a:endParaRPr lang="zh-CN" altLang="en-US" sz="1050" dirty="0">
                <a:solidFill>
                  <a:srgbClr val="F5F7FA"/>
                </a:solidFill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42" name="矩形 14">
              <a:extLst>
                <a:ext uri="{FF2B5EF4-FFF2-40B4-BE49-F238E27FC236}">
                  <a16:creationId xmlns:a16="http://schemas.microsoft.com/office/drawing/2014/main" id="{FFEBAD37-76F3-7DC9-2A30-333037C6C379}"/>
                </a:ext>
              </a:extLst>
            </p:cNvPr>
            <p:cNvSpPr/>
            <p:nvPr/>
          </p:nvSpPr>
          <p:spPr>
            <a:xfrm>
              <a:off x="7625534" y="1571845"/>
              <a:ext cx="21420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altLang="zh-CN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Reason and Solution</a:t>
              </a:r>
              <a:endParaRPr lang="zh-CN" altLang="en-US" sz="1200" dirty="0">
                <a:solidFill>
                  <a:srgbClr val="FFBF2C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95AED40-2A3E-75FC-127A-5D52D4A21560}"/>
              </a:ext>
            </a:extLst>
          </p:cNvPr>
          <p:cNvGrpSpPr/>
          <p:nvPr/>
        </p:nvGrpSpPr>
        <p:grpSpPr>
          <a:xfrm>
            <a:off x="4801964" y="3114551"/>
            <a:ext cx="709626" cy="709626"/>
            <a:chOff x="1287111" y="4663965"/>
            <a:chExt cx="946168" cy="946168"/>
          </a:xfrm>
        </p:grpSpPr>
        <p:sp>
          <p:nvSpPr>
            <p:cNvPr id="44" name="菱形 22">
              <a:extLst>
                <a:ext uri="{FF2B5EF4-FFF2-40B4-BE49-F238E27FC236}">
                  <a16:creationId xmlns:a16="http://schemas.microsoft.com/office/drawing/2014/main" id="{FF21133C-01A5-021B-ED09-2A6189D76F3B}"/>
                </a:ext>
              </a:extLst>
            </p:cNvPr>
            <p:cNvSpPr/>
            <p:nvPr/>
          </p:nvSpPr>
          <p:spPr>
            <a:xfrm>
              <a:off x="1287111" y="4663965"/>
              <a:ext cx="946168" cy="946168"/>
            </a:xfrm>
            <a:prstGeom prst="diamond">
              <a:avLst/>
            </a:prstGeom>
            <a:gradFill>
              <a:gsLst>
                <a:gs pos="0">
                  <a:srgbClr val="FFD243"/>
                </a:gs>
                <a:gs pos="84000">
                  <a:srgbClr val="FE9501"/>
                </a:gs>
                <a:gs pos="100000">
                  <a:srgbClr val="FE950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010101"/>
                </a:solidFill>
                <a:latin typeface="MiSans Medium" panose="00000600000000000000" pitchFamily="2" charset="-122"/>
                <a:ea typeface="MiSans Medium" panose="00000600000000000000" pitchFamily="2" charset="-122"/>
                <a:cs typeface="MiSans Medium" panose="00000600000000000000" pitchFamily="2" charset="-122"/>
              </a:endParaRPr>
            </a:p>
          </p:txBody>
        </p:sp>
        <p:pic>
          <p:nvPicPr>
            <p:cNvPr id="45" name="图片 5">
              <a:extLst>
                <a:ext uri="{FF2B5EF4-FFF2-40B4-BE49-F238E27FC236}">
                  <a16:creationId xmlns:a16="http://schemas.microsoft.com/office/drawing/2014/main" id="{96166922-8047-3892-88BC-E1CC96D05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1556904" y="4933758"/>
              <a:ext cx="406581" cy="406581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22754E1B-BC6E-C6CF-9C5C-AC994884C684}"/>
              </a:ext>
            </a:extLst>
          </p:cNvPr>
          <p:cNvSpPr txBox="1"/>
          <p:nvPr/>
        </p:nvSpPr>
        <p:spPr>
          <a:xfrm>
            <a:off x="1536019" y="1391861"/>
            <a:ext cx="1497328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altLang="zh-CN" sz="1050" dirty="0">
                <a:solidFill>
                  <a:schemeClr val="bg1"/>
                </a:solidFill>
                <a:latin typeface="Arial" panose="020B0604020202020204" pitchFamily="34" charset="0"/>
                <a:ea typeface="HarmonyOS Sans SC Bold" panose="00000800000000000000" pitchFamily="2" charset="-122"/>
                <a:cs typeface="Arial" panose="020B0604020202020204" pitchFamily="34" charset="0"/>
              </a:rPr>
              <a:t>Public, Reliability, 1</a:t>
            </a:r>
          </a:p>
        </p:txBody>
      </p:sp>
      <p:sp>
        <p:nvSpPr>
          <p:cNvPr id="17" name="文本框 17">
            <a:extLst>
              <a:ext uri="{FF2B5EF4-FFF2-40B4-BE49-F238E27FC236}">
                <a16:creationId xmlns:a16="http://schemas.microsoft.com/office/drawing/2014/main" id="{EDB00D3B-2D14-0C04-D740-6B4E40446D92}"/>
              </a:ext>
            </a:extLst>
          </p:cNvPr>
          <p:cNvSpPr txBox="1"/>
          <p:nvPr/>
        </p:nvSpPr>
        <p:spPr>
          <a:xfrm>
            <a:off x="878134" y="339261"/>
            <a:ext cx="2380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altLang="zh-CN" sz="2400" dirty="0">
                <a:solidFill>
                  <a:schemeClr val="bg1"/>
                </a:solidFill>
                <a:latin typeface="Comic Sans MS" panose="030F0902030302020204" pitchFamily="66" charset="0"/>
                <a:ea typeface="HarmonyOS Sans SC Bold" panose="00000800000000000000" pitchFamily="2" charset="-122"/>
                <a:cs typeface="MiSans Medium" panose="00000600000000000000" pitchFamily="2" charset="-122"/>
              </a:rPr>
              <a:t>Judgement Call</a:t>
            </a:r>
            <a:endParaRPr lang="zh-CN" altLang="en-US" sz="24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Comic Sans MS" panose="030F0902030302020204" pitchFamily="66" charset="0"/>
              <a:ea typeface="HarmonyOS Sans SC Bold" panose="00000800000000000000" pitchFamily="2" charset="-122"/>
              <a:cs typeface="MiSans Medium" panose="00000600000000000000" pitchFamily="2" charset="-122"/>
            </a:endParaRPr>
          </a:p>
        </p:txBody>
      </p:sp>
      <p:pic>
        <p:nvPicPr>
          <p:cNvPr id="18" name="Picture 17" descr="A picture containing text, umbrella, black, vector graphics&#10;&#10;Description automatically generated">
            <a:extLst>
              <a:ext uri="{FF2B5EF4-FFF2-40B4-BE49-F238E27FC236}">
                <a16:creationId xmlns:a16="http://schemas.microsoft.com/office/drawing/2014/main" id="{16A6F5D6-63DE-1CF2-3EC8-F3121818A44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189" y="275259"/>
            <a:ext cx="517721" cy="518825"/>
          </a:xfrm>
          <a:prstGeom prst="rect">
            <a:avLst/>
          </a:prstGeom>
        </p:spPr>
      </p:pic>
      <p:sp>
        <p:nvSpPr>
          <p:cNvPr id="19" name="矩形 4">
            <a:extLst>
              <a:ext uri="{FF2B5EF4-FFF2-40B4-BE49-F238E27FC236}">
                <a16:creationId xmlns:a16="http://schemas.microsoft.com/office/drawing/2014/main" id="{97FD5744-DED4-A0F5-64D0-A1F506EF65BB}"/>
              </a:ext>
            </a:extLst>
          </p:cNvPr>
          <p:cNvSpPr/>
          <p:nvPr/>
        </p:nvSpPr>
        <p:spPr>
          <a:xfrm>
            <a:off x="4220480" y="223616"/>
            <a:ext cx="4923520" cy="684000"/>
          </a:xfrm>
          <a:prstGeom prst="rect">
            <a:avLst/>
          </a:prstGeo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rgbClr val="010101"/>
              </a:solidFill>
              <a:latin typeface="MiSans Medium" panose="00000600000000000000" pitchFamily="2" charset="-122"/>
              <a:ea typeface="MiSans Medium" panose="00000600000000000000" pitchFamily="2" charset="-122"/>
              <a:cs typeface="MiSans Medium" panose="00000600000000000000" pitchFamily="2" charset="-122"/>
            </a:endParaRPr>
          </a:p>
        </p:txBody>
      </p:sp>
      <p:sp>
        <p:nvSpPr>
          <p:cNvPr id="24" name="圆角矩形 18">
            <a:extLst>
              <a:ext uri="{FF2B5EF4-FFF2-40B4-BE49-F238E27FC236}">
                <a16:creationId xmlns:a16="http://schemas.microsoft.com/office/drawing/2014/main" id="{524FF721-099B-E13E-D58F-92E2D5662301}"/>
              </a:ext>
            </a:extLst>
          </p:cNvPr>
          <p:cNvSpPr/>
          <p:nvPr/>
        </p:nvSpPr>
        <p:spPr>
          <a:xfrm>
            <a:off x="4455348" y="357881"/>
            <a:ext cx="1461053" cy="432792"/>
          </a:xfrm>
          <a:prstGeom prst="roundRect">
            <a:avLst>
              <a:gd name="adj" fmla="val 50000"/>
            </a:avLst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Scenario</a:t>
            </a:r>
            <a:endParaRPr lang="zh-CN" altLang="en-US" sz="3200" b="1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E3BC98-150E-D07E-F913-AA5DF3FD985B}"/>
              </a:ext>
            </a:extLst>
          </p:cNvPr>
          <p:cNvSpPr txBox="1"/>
          <p:nvPr/>
        </p:nvSpPr>
        <p:spPr>
          <a:xfrm>
            <a:off x="5313167" y="352300"/>
            <a:ext cx="35175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200" b="1" dirty="0">
                <a:latin typeface="Arial" panose="020B0604020202020204" pitchFamily="34" charset="0"/>
                <a:cs typeface="Arial" panose="020B0604020202020204" pitchFamily="34" charset="0"/>
              </a:rPr>
              <a:t>A person submitted an artwork generated by a drawing AI to an art competition. </a:t>
            </a:r>
            <a:endParaRPr lang="en-AU" sz="788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组合 12">
            <a:extLst>
              <a:ext uri="{FF2B5EF4-FFF2-40B4-BE49-F238E27FC236}">
                <a16:creationId xmlns:a16="http://schemas.microsoft.com/office/drawing/2014/main" id="{EB597E8C-F1B3-2C45-2AF2-141113CE3451}"/>
              </a:ext>
            </a:extLst>
          </p:cNvPr>
          <p:cNvGrpSpPr/>
          <p:nvPr/>
        </p:nvGrpSpPr>
        <p:grpSpPr>
          <a:xfrm>
            <a:off x="5608583" y="1383354"/>
            <a:ext cx="3058119" cy="1757903"/>
            <a:chOff x="7625534" y="1571845"/>
            <a:chExt cx="4077492" cy="2343871"/>
          </a:xfrm>
        </p:grpSpPr>
        <p:sp>
          <p:nvSpPr>
            <p:cNvPr id="3" name="矩形 13">
              <a:extLst>
                <a:ext uri="{FF2B5EF4-FFF2-40B4-BE49-F238E27FC236}">
                  <a16:creationId xmlns:a16="http://schemas.microsoft.com/office/drawing/2014/main" id="{D57C2372-9C0B-2FA9-0AC6-C6C8008F2835}"/>
                </a:ext>
              </a:extLst>
            </p:cNvPr>
            <p:cNvSpPr/>
            <p:nvPr/>
          </p:nvSpPr>
          <p:spPr>
            <a:xfrm>
              <a:off x="7625534" y="1893538"/>
              <a:ext cx="4077492" cy="20221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Doubt whether</a:t>
              </a:r>
              <a:r>
                <a:rPr lang="zh-CN" altLang="en-US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en-US" altLang="zh-CN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AI can</a:t>
              </a:r>
              <a:r>
                <a:rPr lang="en-AU" sz="1050" dirty="0">
                  <a:solidFill>
                    <a:srgbClr val="F5F7FA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 make correct judgments when face unexpected or malicious user input.</a:t>
              </a:r>
            </a:p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Reliability Problems: The competition is intended for human to compete</a:t>
              </a:r>
              <a:endParaRPr lang="en-AU" sz="1050" dirty="0">
                <a:solidFill>
                  <a:srgbClr val="F5F7FA"/>
                </a:solidFill>
                <a:latin typeface="Arial" panose="020B0604020202020204" pitchFamily="34" charset="0"/>
                <a:ea typeface="PingFang SC" panose="020B0400000000000000" pitchFamily="34" charset="-122"/>
                <a:cs typeface="Arial" panose="020B0604020202020204" pitchFamily="34" charset="0"/>
              </a:endParaRPr>
            </a:p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zh-CN" altLang="en-US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矩形 14">
              <a:extLst>
                <a:ext uri="{FF2B5EF4-FFF2-40B4-BE49-F238E27FC236}">
                  <a16:creationId xmlns:a16="http://schemas.microsoft.com/office/drawing/2014/main" id="{D1561FA3-D905-1421-C40D-66F502B976DA}"/>
                </a:ext>
              </a:extLst>
            </p:cNvPr>
            <p:cNvSpPr/>
            <p:nvPr/>
          </p:nvSpPr>
          <p:spPr>
            <a:xfrm>
              <a:off x="7625534" y="1571845"/>
              <a:ext cx="915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R</a:t>
              </a:r>
              <a:r>
                <a:rPr lang="en-AU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eview</a:t>
              </a:r>
              <a:endParaRPr lang="zh-CN" altLang="en-US" sz="1200" dirty="0">
                <a:solidFill>
                  <a:srgbClr val="FFBF2C"/>
                </a:solidFill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grpSp>
        <p:nvGrpSpPr>
          <p:cNvPr id="8" name="组合 15">
            <a:extLst>
              <a:ext uri="{FF2B5EF4-FFF2-40B4-BE49-F238E27FC236}">
                <a16:creationId xmlns:a16="http://schemas.microsoft.com/office/drawing/2014/main" id="{828665B8-38E3-F7B6-C179-D12B7B5CF890}"/>
              </a:ext>
            </a:extLst>
          </p:cNvPr>
          <p:cNvGrpSpPr/>
          <p:nvPr/>
        </p:nvGrpSpPr>
        <p:grpSpPr>
          <a:xfrm>
            <a:off x="5608583" y="3228265"/>
            <a:ext cx="3058119" cy="1034780"/>
            <a:chOff x="7616187" y="1571845"/>
            <a:chExt cx="4077492" cy="1379706"/>
          </a:xfrm>
        </p:grpSpPr>
        <p:sp>
          <p:nvSpPr>
            <p:cNvPr id="10" name="矩形 16">
              <a:extLst>
                <a:ext uri="{FF2B5EF4-FFF2-40B4-BE49-F238E27FC236}">
                  <a16:creationId xmlns:a16="http://schemas.microsoft.com/office/drawing/2014/main" id="{0CC43BCA-E575-5D68-00DB-28BD52279AF1}"/>
                </a:ext>
              </a:extLst>
            </p:cNvPr>
            <p:cNvSpPr/>
            <p:nvPr/>
          </p:nvSpPr>
          <p:spPr>
            <a:xfrm>
              <a:off x="7616187" y="1898869"/>
              <a:ext cx="4077492" cy="10526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Drawing ai potentially hides the artist's efforts and makes artist's artwork become learning tools.</a:t>
              </a:r>
              <a:endParaRPr lang="zh-CN" altLang="en-US" sz="1050" dirty="0">
                <a:solidFill>
                  <a:srgbClr val="F5F7FA"/>
                </a:solidFill>
                <a:latin typeface="Arial" panose="020B0604020202020204" pitchFamily="34" charset="0"/>
                <a:ea typeface="PingFang SC" panose="020B04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2" name="矩形 18">
              <a:extLst>
                <a:ext uri="{FF2B5EF4-FFF2-40B4-BE49-F238E27FC236}">
                  <a16:creationId xmlns:a16="http://schemas.microsoft.com/office/drawing/2014/main" id="{7C8066D8-BA40-F2ED-C143-430E16C44FD5}"/>
                </a:ext>
              </a:extLst>
            </p:cNvPr>
            <p:cNvSpPr/>
            <p:nvPr/>
          </p:nvSpPr>
          <p:spPr>
            <a:xfrm>
              <a:off x="7625534" y="1571845"/>
              <a:ext cx="24776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Impact of the technology</a:t>
              </a:r>
              <a:endParaRPr lang="zh-CN" altLang="en-US" sz="1200" dirty="0">
                <a:solidFill>
                  <a:srgbClr val="FFBF2C"/>
                </a:solidFill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BE07EE1-88A1-F929-3F0C-909695B8E457}"/>
              </a:ext>
            </a:extLst>
          </p:cNvPr>
          <p:cNvGrpSpPr/>
          <p:nvPr/>
        </p:nvGrpSpPr>
        <p:grpSpPr>
          <a:xfrm>
            <a:off x="4787317" y="1366030"/>
            <a:ext cx="709626" cy="709626"/>
            <a:chOff x="1287111" y="4663965"/>
            <a:chExt cx="946168" cy="946168"/>
          </a:xfrm>
        </p:grpSpPr>
        <p:sp>
          <p:nvSpPr>
            <p:cNvPr id="14" name="菱形 22">
              <a:extLst>
                <a:ext uri="{FF2B5EF4-FFF2-40B4-BE49-F238E27FC236}">
                  <a16:creationId xmlns:a16="http://schemas.microsoft.com/office/drawing/2014/main" id="{486F5C6E-283B-034E-D1EB-8E4EBACED875}"/>
                </a:ext>
              </a:extLst>
            </p:cNvPr>
            <p:cNvSpPr/>
            <p:nvPr/>
          </p:nvSpPr>
          <p:spPr>
            <a:xfrm>
              <a:off x="1287111" y="4663965"/>
              <a:ext cx="946168" cy="946168"/>
            </a:xfrm>
            <a:prstGeom prst="diamond">
              <a:avLst/>
            </a:prstGeom>
            <a:gradFill>
              <a:gsLst>
                <a:gs pos="0">
                  <a:srgbClr val="FFD243"/>
                </a:gs>
                <a:gs pos="84000">
                  <a:srgbClr val="FE9501"/>
                </a:gs>
                <a:gs pos="100000">
                  <a:srgbClr val="FE950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010101"/>
                </a:solidFill>
                <a:latin typeface="MiSans Medium" panose="00000600000000000000" pitchFamily="2" charset="-122"/>
                <a:ea typeface="MiSans Medium" panose="00000600000000000000" pitchFamily="2" charset="-122"/>
                <a:cs typeface="MiSans Medium" panose="00000600000000000000" pitchFamily="2" charset="-122"/>
              </a:endParaRPr>
            </a:p>
          </p:txBody>
        </p:sp>
        <p:pic>
          <p:nvPicPr>
            <p:cNvPr id="15" name="图片 5">
              <a:extLst>
                <a:ext uri="{FF2B5EF4-FFF2-40B4-BE49-F238E27FC236}">
                  <a16:creationId xmlns:a16="http://schemas.microsoft.com/office/drawing/2014/main" id="{D7001000-50E9-65C3-2FFB-B82F71002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1556904" y="4933758"/>
              <a:ext cx="406581" cy="406581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301031E-6429-B21A-1AB7-104DBEC3C973}"/>
              </a:ext>
            </a:extLst>
          </p:cNvPr>
          <p:cNvGrpSpPr/>
          <p:nvPr/>
        </p:nvGrpSpPr>
        <p:grpSpPr>
          <a:xfrm>
            <a:off x="4784097" y="3234227"/>
            <a:ext cx="709626" cy="709626"/>
            <a:chOff x="6338300" y="4698420"/>
            <a:chExt cx="946168" cy="946168"/>
          </a:xfrm>
        </p:grpSpPr>
        <p:sp>
          <p:nvSpPr>
            <p:cNvPr id="31" name="菱形 22">
              <a:extLst>
                <a:ext uri="{FF2B5EF4-FFF2-40B4-BE49-F238E27FC236}">
                  <a16:creationId xmlns:a16="http://schemas.microsoft.com/office/drawing/2014/main" id="{9560B341-A681-D07D-F999-37A36A2D6378}"/>
                </a:ext>
              </a:extLst>
            </p:cNvPr>
            <p:cNvSpPr/>
            <p:nvPr/>
          </p:nvSpPr>
          <p:spPr>
            <a:xfrm>
              <a:off x="6338300" y="4698420"/>
              <a:ext cx="946168" cy="946168"/>
            </a:xfrm>
            <a:prstGeom prst="diamond">
              <a:avLst/>
            </a:prstGeom>
            <a:gradFill>
              <a:gsLst>
                <a:gs pos="0">
                  <a:srgbClr val="FFD243"/>
                </a:gs>
                <a:gs pos="84000">
                  <a:srgbClr val="FE9501"/>
                </a:gs>
                <a:gs pos="100000">
                  <a:srgbClr val="FE950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010101"/>
                </a:solidFill>
                <a:latin typeface="MiSans Medium" panose="00000600000000000000" pitchFamily="2" charset="-122"/>
                <a:ea typeface="MiSans Medium" panose="00000600000000000000" pitchFamily="2" charset="-122"/>
                <a:cs typeface="MiSans Medium" panose="00000600000000000000" pitchFamily="2" charset="-122"/>
              </a:endParaRPr>
            </a:p>
          </p:txBody>
        </p:sp>
        <p:pic>
          <p:nvPicPr>
            <p:cNvPr id="32" name="图片 5">
              <a:extLst>
                <a:ext uri="{FF2B5EF4-FFF2-40B4-BE49-F238E27FC236}">
                  <a16:creationId xmlns:a16="http://schemas.microsoft.com/office/drawing/2014/main" id="{4EDCE4C4-5AD1-5968-F154-522C6CC95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6586652" y="4964959"/>
              <a:ext cx="441036" cy="4410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865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0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46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 descr="A group of people sitting at a table with laptops&#10;&#10;Description automatically generated with medium confidence">
            <a:extLst>
              <a:ext uri="{FF2B5EF4-FFF2-40B4-BE49-F238E27FC236}">
                <a16:creationId xmlns:a16="http://schemas.microsoft.com/office/drawing/2014/main" id="{1B9C0B78-B0E0-62C1-D9C6-264618683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217;p33">
            <a:extLst>
              <a:ext uri="{FF2B5EF4-FFF2-40B4-BE49-F238E27FC236}">
                <a16:creationId xmlns:a16="http://schemas.microsoft.com/office/drawing/2014/main" id="{7F31F268-6088-62C9-52BB-11F73CD5B625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51431" tIns="25706" rIns="51431" bIns="25706" anchor="ctr" anchorCtr="0">
            <a:noAutofit/>
          </a:bodyPr>
          <a:lstStyle/>
          <a:p>
            <a:pPr algn="ctr">
              <a:buSzPts val="1400"/>
            </a:pPr>
            <a:endParaRPr sz="105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矩形 4">
            <a:extLst>
              <a:ext uri="{FF2B5EF4-FFF2-40B4-BE49-F238E27FC236}">
                <a16:creationId xmlns:a16="http://schemas.microsoft.com/office/drawing/2014/main" id="{E30F4788-BEE7-113B-F646-CE36FE874070}"/>
              </a:ext>
            </a:extLst>
          </p:cNvPr>
          <p:cNvSpPr/>
          <p:nvPr/>
        </p:nvSpPr>
        <p:spPr>
          <a:xfrm>
            <a:off x="4220480" y="223616"/>
            <a:ext cx="4923520" cy="684000"/>
          </a:xfrm>
          <a:prstGeom prst="rect">
            <a:avLst/>
          </a:prstGeo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rgbClr val="010101"/>
              </a:solidFill>
              <a:latin typeface="MiSans Medium" panose="00000600000000000000" pitchFamily="2" charset="-122"/>
              <a:ea typeface="MiSans Medium" panose="00000600000000000000" pitchFamily="2" charset="-122"/>
              <a:cs typeface="MiSans Medium" panose="00000600000000000000" pitchFamily="2" charset="-122"/>
            </a:endParaRPr>
          </a:p>
        </p:txBody>
      </p:sp>
      <p:grpSp>
        <p:nvGrpSpPr>
          <p:cNvPr id="48" name="组合 23">
            <a:extLst>
              <a:ext uri="{FF2B5EF4-FFF2-40B4-BE49-F238E27FC236}">
                <a16:creationId xmlns:a16="http://schemas.microsoft.com/office/drawing/2014/main" id="{47BE4EC4-D511-1A46-5299-232F3270E155}"/>
              </a:ext>
            </a:extLst>
          </p:cNvPr>
          <p:cNvGrpSpPr/>
          <p:nvPr/>
        </p:nvGrpSpPr>
        <p:grpSpPr>
          <a:xfrm flipH="1" flipV="1">
            <a:off x="368824" y="4428000"/>
            <a:ext cx="308650" cy="286280"/>
            <a:chOff x="11029035" y="2194588"/>
            <a:chExt cx="804973" cy="746631"/>
          </a:xfr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</p:grpSpPr>
        <p:sp>
          <p:nvSpPr>
            <p:cNvPr id="49" name="平行四边形 29">
              <a:extLst>
                <a:ext uri="{FF2B5EF4-FFF2-40B4-BE49-F238E27FC236}">
                  <a16:creationId xmlns:a16="http://schemas.microsoft.com/office/drawing/2014/main" id="{56AD24F7-7D00-F94F-004B-00017A2C2372}"/>
                </a:ext>
              </a:extLst>
            </p:cNvPr>
            <p:cNvSpPr/>
            <p:nvPr/>
          </p:nvSpPr>
          <p:spPr>
            <a:xfrm>
              <a:off x="11029035" y="2194588"/>
              <a:ext cx="804973" cy="134870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  <p:sp>
          <p:nvSpPr>
            <p:cNvPr id="50" name="平行四边形 30">
              <a:extLst>
                <a:ext uri="{FF2B5EF4-FFF2-40B4-BE49-F238E27FC236}">
                  <a16:creationId xmlns:a16="http://schemas.microsoft.com/office/drawing/2014/main" id="{E637A0E5-9FB3-17B8-FE7D-0B39E5BEAC0E}"/>
                </a:ext>
              </a:extLst>
            </p:cNvPr>
            <p:cNvSpPr/>
            <p:nvPr/>
          </p:nvSpPr>
          <p:spPr>
            <a:xfrm rot="16200000" flipH="1">
              <a:off x="11395664" y="2502875"/>
              <a:ext cx="746630" cy="130058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grpSp>
        <p:nvGrpSpPr>
          <p:cNvPr id="51" name="组合 31">
            <a:extLst>
              <a:ext uri="{FF2B5EF4-FFF2-40B4-BE49-F238E27FC236}">
                <a16:creationId xmlns:a16="http://schemas.microsoft.com/office/drawing/2014/main" id="{D2E1D693-3745-51EA-0400-FCD23DFD5DE2}"/>
              </a:ext>
            </a:extLst>
          </p:cNvPr>
          <p:cNvGrpSpPr/>
          <p:nvPr/>
        </p:nvGrpSpPr>
        <p:grpSpPr>
          <a:xfrm flipV="1">
            <a:off x="8471709" y="4429357"/>
            <a:ext cx="308650" cy="286280"/>
            <a:chOff x="11029035" y="2194588"/>
            <a:chExt cx="804973" cy="746631"/>
          </a:xfr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</p:grpSpPr>
        <p:sp>
          <p:nvSpPr>
            <p:cNvPr id="52" name="平行四边形 32">
              <a:extLst>
                <a:ext uri="{FF2B5EF4-FFF2-40B4-BE49-F238E27FC236}">
                  <a16:creationId xmlns:a16="http://schemas.microsoft.com/office/drawing/2014/main" id="{75133C42-6A2F-66EE-232D-F38E158E0FF9}"/>
                </a:ext>
              </a:extLst>
            </p:cNvPr>
            <p:cNvSpPr/>
            <p:nvPr/>
          </p:nvSpPr>
          <p:spPr>
            <a:xfrm>
              <a:off x="11029035" y="2194588"/>
              <a:ext cx="804973" cy="134870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  <p:sp>
          <p:nvSpPr>
            <p:cNvPr id="53" name="平行四边形 33">
              <a:extLst>
                <a:ext uri="{FF2B5EF4-FFF2-40B4-BE49-F238E27FC236}">
                  <a16:creationId xmlns:a16="http://schemas.microsoft.com/office/drawing/2014/main" id="{730A0E63-1B5D-4F9C-4018-C61C658C5D21}"/>
                </a:ext>
              </a:extLst>
            </p:cNvPr>
            <p:cNvSpPr/>
            <p:nvPr/>
          </p:nvSpPr>
          <p:spPr>
            <a:xfrm rot="16200000" flipH="1">
              <a:off x="11395664" y="2502875"/>
              <a:ext cx="746630" cy="130058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sp>
        <p:nvSpPr>
          <p:cNvPr id="5" name="文本框 17">
            <a:extLst>
              <a:ext uri="{FF2B5EF4-FFF2-40B4-BE49-F238E27FC236}">
                <a16:creationId xmlns:a16="http://schemas.microsoft.com/office/drawing/2014/main" id="{D5A32353-DE33-E439-5D96-3C3F1A97145E}"/>
              </a:ext>
            </a:extLst>
          </p:cNvPr>
          <p:cNvSpPr txBox="1"/>
          <p:nvPr/>
        </p:nvSpPr>
        <p:spPr>
          <a:xfrm>
            <a:off x="613375" y="1348979"/>
            <a:ext cx="113922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sz="1500" dirty="0">
                <a:solidFill>
                  <a:srgbClr val="FFBF2C"/>
                </a:solidFill>
                <a:latin typeface="Arial" panose="020B0604020202020204" pitchFamily="34" charset="0"/>
                <a:ea typeface="HarmonyOS Sans SC Bold" panose="00000800000000000000" pitchFamily="2" charset="-122"/>
                <a:cs typeface="Arial" panose="020B0604020202020204" pitchFamily="34" charset="0"/>
              </a:rPr>
              <a:t>Key word:</a:t>
            </a:r>
            <a:endParaRPr lang="zh-CN" altLang="en-US" sz="1500" dirty="0">
              <a:solidFill>
                <a:srgbClr val="FFBF2C"/>
              </a:solidFill>
              <a:latin typeface="Arial" panose="020B0604020202020204" pitchFamily="34" charset="0"/>
              <a:ea typeface="HarmonyOS Sans SC Bold" panose="000008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8D59B7-C000-B1C3-F4E4-FC098F501058}"/>
              </a:ext>
            </a:extLst>
          </p:cNvPr>
          <p:cNvSpPr txBox="1"/>
          <p:nvPr/>
        </p:nvSpPr>
        <p:spPr>
          <a:xfrm>
            <a:off x="1536019" y="1387589"/>
            <a:ext cx="280601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050" dirty="0">
                <a:solidFill>
                  <a:schemeClr val="bg1"/>
                </a:solidFill>
                <a:latin typeface="Arial" panose="020B0604020202020204" pitchFamily="34" charset="0"/>
                <a:ea typeface="HarmonyOS Sans SC Bold" panose="00000800000000000000" pitchFamily="2" charset="-122"/>
                <a:cs typeface="Arial" panose="020B0604020202020204" pitchFamily="34" charset="0"/>
              </a:rPr>
              <a:t>Philosopher, Inclusion, 3 </a:t>
            </a:r>
            <a:endParaRPr lang="en-US" sz="1050" dirty="0">
              <a:solidFill>
                <a:schemeClr val="bg1"/>
              </a:solidFill>
              <a:latin typeface="Arial" panose="020B0604020202020204" pitchFamily="34" charset="0"/>
              <a:ea typeface="HarmonyOS Sans SC Bold" panose="00000800000000000000" pitchFamily="2" charset="-122"/>
              <a:cs typeface="Arial" panose="020B0604020202020204" pitchFamily="34" charset="0"/>
            </a:endParaRPr>
          </a:p>
        </p:txBody>
      </p:sp>
      <p:grpSp>
        <p:nvGrpSpPr>
          <p:cNvPr id="26" name="组合 12">
            <a:extLst>
              <a:ext uri="{FF2B5EF4-FFF2-40B4-BE49-F238E27FC236}">
                <a16:creationId xmlns:a16="http://schemas.microsoft.com/office/drawing/2014/main" id="{1F49890E-A4C2-9CA3-52A6-883166DC8928}"/>
              </a:ext>
            </a:extLst>
          </p:cNvPr>
          <p:cNvGrpSpPr/>
          <p:nvPr/>
        </p:nvGrpSpPr>
        <p:grpSpPr>
          <a:xfrm>
            <a:off x="5623230" y="1400677"/>
            <a:ext cx="3058119" cy="1279759"/>
            <a:chOff x="7625534" y="1571845"/>
            <a:chExt cx="4077492" cy="1706345"/>
          </a:xfrm>
        </p:grpSpPr>
        <p:sp>
          <p:nvSpPr>
            <p:cNvPr id="27" name="矩形 13">
              <a:extLst>
                <a:ext uri="{FF2B5EF4-FFF2-40B4-BE49-F238E27FC236}">
                  <a16:creationId xmlns:a16="http://schemas.microsoft.com/office/drawing/2014/main" id="{B228F66E-6EA1-C94F-9E73-A66E999DD1CA}"/>
                </a:ext>
              </a:extLst>
            </p:cNvPr>
            <p:cNvSpPr/>
            <p:nvPr/>
          </p:nvSpPr>
          <p:spPr>
            <a:xfrm>
              <a:off x="7625534" y="1893538"/>
              <a:ext cx="4077492" cy="13846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If the code or model is biased and unfair in terms of gender, age</a:t>
              </a:r>
              <a:r>
                <a:rPr lang="en-US" altLang="zh-CN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…</a:t>
              </a: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 it will affect the result of machine learning and cause some contradictions in society</a:t>
              </a:r>
              <a:r>
                <a:rPr lang="en-US" altLang="zh-CN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.</a:t>
              </a:r>
              <a:endParaRPr lang="zh-CN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矩形 14">
              <a:extLst>
                <a:ext uri="{FF2B5EF4-FFF2-40B4-BE49-F238E27FC236}">
                  <a16:creationId xmlns:a16="http://schemas.microsoft.com/office/drawing/2014/main" id="{6D2C26A4-C243-F66B-9D3B-C3B392AD3D6C}"/>
                </a:ext>
              </a:extLst>
            </p:cNvPr>
            <p:cNvSpPr/>
            <p:nvPr/>
          </p:nvSpPr>
          <p:spPr>
            <a:xfrm>
              <a:off x="7625534" y="1571845"/>
              <a:ext cx="14495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C</a:t>
              </a:r>
              <a:r>
                <a:rPr lang="en-AU" sz="1200" dirty="0" err="1">
                  <a:solidFill>
                    <a:srgbClr val="FFBF2C"/>
                  </a:solidFill>
                  <a:latin typeface="Arial" panose="020B0604020202020204" pitchFamily="34" charset="0"/>
                </a:rPr>
                <a:t>ontradiction</a:t>
              </a:r>
              <a:endParaRPr lang="zh-CN" altLang="en-US" sz="1200" dirty="0">
                <a:solidFill>
                  <a:srgbClr val="FFBF2C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4EFDA82-7808-C1C9-CE63-0FF62B428D27}"/>
              </a:ext>
            </a:extLst>
          </p:cNvPr>
          <p:cNvGrpSpPr/>
          <p:nvPr/>
        </p:nvGrpSpPr>
        <p:grpSpPr>
          <a:xfrm>
            <a:off x="4801964" y="1383353"/>
            <a:ext cx="709626" cy="709626"/>
            <a:chOff x="1287111" y="4663965"/>
            <a:chExt cx="946168" cy="946168"/>
          </a:xfrm>
        </p:grpSpPr>
        <p:sp>
          <p:nvSpPr>
            <p:cNvPr id="30" name="菱形 22">
              <a:extLst>
                <a:ext uri="{FF2B5EF4-FFF2-40B4-BE49-F238E27FC236}">
                  <a16:creationId xmlns:a16="http://schemas.microsoft.com/office/drawing/2014/main" id="{AECF2A05-AE71-ED10-093C-06A4EFC84671}"/>
                </a:ext>
              </a:extLst>
            </p:cNvPr>
            <p:cNvSpPr/>
            <p:nvPr/>
          </p:nvSpPr>
          <p:spPr>
            <a:xfrm>
              <a:off x="1287111" y="4663965"/>
              <a:ext cx="946168" cy="946168"/>
            </a:xfrm>
            <a:prstGeom prst="diamond">
              <a:avLst/>
            </a:prstGeom>
            <a:gradFill>
              <a:gsLst>
                <a:gs pos="0">
                  <a:srgbClr val="FFD243"/>
                </a:gs>
                <a:gs pos="84000">
                  <a:srgbClr val="FE9501"/>
                </a:gs>
                <a:gs pos="100000">
                  <a:srgbClr val="FE950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010101"/>
                </a:solidFill>
                <a:latin typeface="MiSans Medium" panose="00000600000000000000" pitchFamily="2" charset="-122"/>
                <a:ea typeface="MiSans Medium" panose="00000600000000000000" pitchFamily="2" charset="-122"/>
                <a:cs typeface="MiSans Medium" panose="00000600000000000000" pitchFamily="2" charset="-122"/>
              </a:endParaRPr>
            </a:p>
          </p:txBody>
        </p:sp>
        <p:pic>
          <p:nvPicPr>
            <p:cNvPr id="38" name="图片 5">
              <a:extLst>
                <a:ext uri="{FF2B5EF4-FFF2-40B4-BE49-F238E27FC236}">
                  <a16:creationId xmlns:a16="http://schemas.microsoft.com/office/drawing/2014/main" id="{168A6531-4823-07DE-BFCF-CDB1CC7B8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611602" y="4933758"/>
              <a:ext cx="351884" cy="406581"/>
            </a:xfrm>
            <a:prstGeom prst="rect">
              <a:avLst/>
            </a:prstGeom>
          </p:spPr>
        </p:pic>
      </p:grpSp>
      <p:grpSp>
        <p:nvGrpSpPr>
          <p:cNvPr id="40" name="组合 12">
            <a:extLst>
              <a:ext uri="{FF2B5EF4-FFF2-40B4-BE49-F238E27FC236}">
                <a16:creationId xmlns:a16="http://schemas.microsoft.com/office/drawing/2014/main" id="{38D56400-A3B7-CB3D-7E1F-519C906FF91E}"/>
              </a:ext>
            </a:extLst>
          </p:cNvPr>
          <p:cNvGrpSpPr/>
          <p:nvPr/>
        </p:nvGrpSpPr>
        <p:grpSpPr>
          <a:xfrm>
            <a:off x="5623230" y="3164017"/>
            <a:ext cx="3058119" cy="1281683"/>
            <a:chOff x="7625534" y="1571845"/>
            <a:chExt cx="4077492" cy="1708910"/>
          </a:xfrm>
        </p:grpSpPr>
        <p:sp>
          <p:nvSpPr>
            <p:cNvPr id="41" name="矩形 13">
              <a:extLst>
                <a:ext uri="{FF2B5EF4-FFF2-40B4-BE49-F238E27FC236}">
                  <a16:creationId xmlns:a16="http://schemas.microsoft.com/office/drawing/2014/main" id="{4DAEBB8B-2FAA-C117-A5D5-7D9AACF82225}"/>
                </a:ext>
              </a:extLst>
            </p:cNvPr>
            <p:cNvSpPr/>
            <p:nvPr/>
          </p:nvSpPr>
          <p:spPr>
            <a:xfrm>
              <a:off x="7625534" y="1893538"/>
              <a:ext cx="4077492" cy="13872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U</a:t>
              </a:r>
              <a:r>
                <a:rPr lang="en-US" sz="1050" dirty="0" err="1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nbalanced</a:t>
              </a:r>
              <a:r>
                <a:rPr lang="en-US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 distribution of real data in the dataset.</a:t>
              </a:r>
            </a:p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Provide more data and</a:t>
              </a:r>
              <a:r>
                <a:rPr lang="zh-CN" altLang="en-US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en-US" altLang="zh-CN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r</a:t>
              </a:r>
              <a:r>
                <a:rPr lang="en-AU" sz="1050" dirty="0">
                  <a:solidFill>
                    <a:srgbClr val="F5F7FA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emove these biases by utilizing specific strategies in advance</a:t>
              </a:r>
              <a:endParaRPr lang="zh-CN" altLang="en-US" sz="1050" dirty="0">
                <a:solidFill>
                  <a:srgbClr val="F5F7FA"/>
                </a:solidFill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42" name="矩形 14">
              <a:extLst>
                <a:ext uri="{FF2B5EF4-FFF2-40B4-BE49-F238E27FC236}">
                  <a16:creationId xmlns:a16="http://schemas.microsoft.com/office/drawing/2014/main" id="{FFEBAD37-76F3-7DC9-2A30-333037C6C379}"/>
                </a:ext>
              </a:extLst>
            </p:cNvPr>
            <p:cNvSpPr/>
            <p:nvPr/>
          </p:nvSpPr>
          <p:spPr>
            <a:xfrm>
              <a:off x="7625534" y="1571845"/>
              <a:ext cx="21420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altLang="zh-CN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Reason and Solution</a:t>
              </a:r>
              <a:endParaRPr lang="zh-CN" altLang="en-US" sz="1200" dirty="0">
                <a:solidFill>
                  <a:srgbClr val="FFBF2C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95AED40-2A3E-75FC-127A-5D52D4A21560}"/>
              </a:ext>
            </a:extLst>
          </p:cNvPr>
          <p:cNvGrpSpPr/>
          <p:nvPr/>
        </p:nvGrpSpPr>
        <p:grpSpPr>
          <a:xfrm>
            <a:off x="4801964" y="3114551"/>
            <a:ext cx="709626" cy="709626"/>
            <a:chOff x="1287111" y="4663965"/>
            <a:chExt cx="946168" cy="946168"/>
          </a:xfrm>
        </p:grpSpPr>
        <p:sp>
          <p:nvSpPr>
            <p:cNvPr id="44" name="菱形 22">
              <a:extLst>
                <a:ext uri="{FF2B5EF4-FFF2-40B4-BE49-F238E27FC236}">
                  <a16:creationId xmlns:a16="http://schemas.microsoft.com/office/drawing/2014/main" id="{FF21133C-01A5-021B-ED09-2A6189D76F3B}"/>
                </a:ext>
              </a:extLst>
            </p:cNvPr>
            <p:cNvSpPr/>
            <p:nvPr/>
          </p:nvSpPr>
          <p:spPr>
            <a:xfrm>
              <a:off x="1287111" y="4663965"/>
              <a:ext cx="946168" cy="946168"/>
            </a:xfrm>
            <a:prstGeom prst="diamond">
              <a:avLst/>
            </a:prstGeom>
            <a:gradFill>
              <a:gsLst>
                <a:gs pos="0">
                  <a:srgbClr val="FFD243"/>
                </a:gs>
                <a:gs pos="84000">
                  <a:srgbClr val="FE9501"/>
                </a:gs>
                <a:gs pos="100000">
                  <a:srgbClr val="FE950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010101"/>
                </a:solidFill>
                <a:latin typeface="MiSans Medium" panose="00000600000000000000" pitchFamily="2" charset="-122"/>
                <a:ea typeface="MiSans Medium" panose="00000600000000000000" pitchFamily="2" charset="-122"/>
                <a:cs typeface="MiSans Medium" panose="00000600000000000000" pitchFamily="2" charset="-122"/>
              </a:endParaRPr>
            </a:p>
          </p:txBody>
        </p:sp>
        <p:pic>
          <p:nvPicPr>
            <p:cNvPr id="45" name="图片 5">
              <a:extLst>
                <a:ext uri="{FF2B5EF4-FFF2-40B4-BE49-F238E27FC236}">
                  <a16:creationId xmlns:a16="http://schemas.microsoft.com/office/drawing/2014/main" id="{96166922-8047-3892-88BC-E1CC96D05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556904" y="4933758"/>
              <a:ext cx="406581" cy="406581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22754E1B-BC6E-C6CF-9C5C-AC994884C684}"/>
              </a:ext>
            </a:extLst>
          </p:cNvPr>
          <p:cNvSpPr txBox="1"/>
          <p:nvPr/>
        </p:nvSpPr>
        <p:spPr>
          <a:xfrm>
            <a:off x="1536019" y="1383603"/>
            <a:ext cx="280601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050" dirty="0">
                <a:solidFill>
                  <a:schemeClr val="bg1"/>
                </a:solidFill>
                <a:latin typeface="Arial" panose="020B0604020202020204" pitchFamily="34" charset="0"/>
                <a:ea typeface="HarmonyOS Sans SC Bold" panose="00000800000000000000" pitchFamily="2" charset="-122"/>
                <a:cs typeface="Arial" panose="020B0604020202020204" pitchFamily="34" charset="0"/>
              </a:rPr>
              <a:t>Project Sponsor, Transparency, 3 </a:t>
            </a:r>
            <a:endParaRPr lang="en-US" sz="1050" dirty="0">
              <a:solidFill>
                <a:schemeClr val="bg1"/>
              </a:solidFill>
              <a:latin typeface="Arial" panose="020B0604020202020204" pitchFamily="34" charset="0"/>
              <a:ea typeface="HarmonyOS Sans SC Bold" panose="000008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17" name="文本框 17">
            <a:extLst>
              <a:ext uri="{FF2B5EF4-FFF2-40B4-BE49-F238E27FC236}">
                <a16:creationId xmlns:a16="http://schemas.microsoft.com/office/drawing/2014/main" id="{EDB00D3B-2D14-0C04-D740-6B4E40446D92}"/>
              </a:ext>
            </a:extLst>
          </p:cNvPr>
          <p:cNvSpPr txBox="1"/>
          <p:nvPr/>
        </p:nvSpPr>
        <p:spPr>
          <a:xfrm>
            <a:off x="878134" y="339261"/>
            <a:ext cx="2380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sz="2400" dirty="0">
                <a:solidFill>
                  <a:schemeClr val="bg1"/>
                </a:solidFill>
                <a:latin typeface="Comic Sans MS" panose="030F0902030302020204" pitchFamily="66" charset="0"/>
                <a:ea typeface="HarmonyOS Sans SC Bold" panose="00000800000000000000" pitchFamily="2" charset="-122"/>
                <a:cs typeface="MiSans Medium" panose="00000600000000000000" pitchFamily="2" charset="-122"/>
              </a:rPr>
              <a:t>Judgement Call</a:t>
            </a:r>
            <a:endParaRPr lang="zh-CN" altLang="en-US" sz="24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Comic Sans MS" panose="030F0902030302020204" pitchFamily="66" charset="0"/>
              <a:ea typeface="HarmonyOS Sans SC Bold" panose="00000800000000000000" pitchFamily="2" charset="-122"/>
              <a:cs typeface="MiSans Medium" panose="00000600000000000000" pitchFamily="2" charset="-122"/>
            </a:endParaRPr>
          </a:p>
        </p:txBody>
      </p:sp>
      <p:pic>
        <p:nvPicPr>
          <p:cNvPr id="18" name="Picture 17" descr="A picture containing text, umbrella, black, vector graphics&#10;&#10;Description automatically generated">
            <a:extLst>
              <a:ext uri="{FF2B5EF4-FFF2-40B4-BE49-F238E27FC236}">
                <a16:creationId xmlns:a16="http://schemas.microsoft.com/office/drawing/2014/main" id="{16A6F5D6-63DE-1CF2-3EC8-F3121818A4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189" y="275259"/>
            <a:ext cx="517721" cy="518825"/>
          </a:xfrm>
          <a:prstGeom prst="rect">
            <a:avLst/>
          </a:prstGeom>
        </p:spPr>
      </p:pic>
      <p:sp>
        <p:nvSpPr>
          <p:cNvPr id="24" name="圆角矩形 18">
            <a:extLst>
              <a:ext uri="{FF2B5EF4-FFF2-40B4-BE49-F238E27FC236}">
                <a16:creationId xmlns:a16="http://schemas.microsoft.com/office/drawing/2014/main" id="{524FF721-099B-E13E-D58F-92E2D5662301}"/>
              </a:ext>
            </a:extLst>
          </p:cNvPr>
          <p:cNvSpPr/>
          <p:nvPr/>
        </p:nvSpPr>
        <p:spPr>
          <a:xfrm>
            <a:off x="4455348" y="357881"/>
            <a:ext cx="1461053" cy="432792"/>
          </a:xfrm>
          <a:prstGeom prst="roundRect">
            <a:avLst>
              <a:gd name="adj" fmla="val 50000"/>
            </a:avLst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Scenario</a:t>
            </a:r>
            <a:endParaRPr lang="zh-CN" altLang="en-US" sz="3200" b="1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E3BC98-150E-D07E-F913-AA5DF3FD985B}"/>
              </a:ext>
            </a:extLst>
          </p:cNvPr>
          <p:cNvSpPr txBox="1"/>
          <p:nvPr/>
        </p:nvSpPr>
        <p:spPr>
          <a:xfrm>
            <a:off x="5313167" y="352300"/>
            <a:ext cx="35175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200" b="1" dirty="0">
                <a:latin typeface="Arial" panose="020B0604020202020204" pitchFamily="34" charset="0"/>
                <a:cs typeface="Arial" panose="020B0604020202020204" pitchFamily="34" charset="0"/>
              </a:rPr>
              <a:t>A person submitted an artwork generated by a drawing AI to an art competition. </a:t>
            </a:r>
            <a:endParaRPr lang="en-AU" sz="788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E531CF98-7F3C-0F24-427C-BA2D977620A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53810" y="1960155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A73CA39-6725-AFC0-78CB-7D2C515E481D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2005200" y="1960153"/>
            <a:ext cx="1197785" cy="1676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FF21889-FCEE-8ABC-B406-B65087633E7D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3358800" y="1958400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A6B45E3-361D-4593-671A-1D2569603DA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53810" y="1958400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9F7D711-FF72-D7E6-BFF7-CB7247A1987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2005200" y="1958400"/>
            <a:ext cx="1197785" cy="1676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088CE4B-DB35-6E7E-9738-96132B5F9664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3358800" y="1958400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66" name="组合 12">
            <a:extLst>
              <a:ext uri="{FF2B5EF4-FFF2-40B4-BE49-F238E27FC236}">
                <a16:creationId xmlns:a16="http://schemas.microsoft.com/office/drawing/2014/main" id="{7968C726-9E1D-5C0C-7ED9-E89ABDD84807}"/>
              </a:ext>
            </a:extLst>
          </p:cNvPr>
          <p:cNvGrpSpPr/>
          <p:nvPr/>
        </p:nvGrpSpPr>
        <p:grpSpPr>
          <a:xfrm>
            <a:off x="5548130" y="3136486"/>
            <a:ext cx="3252326" cy="1508827"/>
            <a:chOff x="7625534" y="1571845"/>
            <a:chExt cx="3811145" cy="2011769"/>
          </a:xfrm>
        </p:grpSpPr>
        <p:sp>
          <p:nvSpPr>
            <p:cNvPr id="67" name="矩形 13">
              <a:extLst>
                <a:ext uri="{FF2B5EF4-FFF2-40B4-BE49-F238E27FC236}">
                  <a16:creationId xmlns:a16="http://schemas.microsoft.com/office/drawing/2014/main" id="{6F4EE04D-69F7-B966-A02A-F5F6637B706C}"/>
                </a:ext>
              </a:extLst>
            </p:cNvPr>
            <p:cNvSpPr/>
            <p:nvPr/>
          </p:nvSpPr>
          <p:spPr>
            <a:xfrm>
              <a:off x="7625534" y="1884601"/>
              <a:ext cx="3811145" cy="16990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50" dirty="0">
                  <a:solidFill>
                    <a:srgbClr val="F5F7FA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For a painting co-created by AI and user, how to determine whether the painting is created by AI or user.</a:t>
              </a:r>
            </a:p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Set a modification magnitude to define the attribution problem</a:t>
              </a:r>
              <a:endParaRPr lang="zh-CN" altLang="en-US" sz="1050" dirty="0">
                <a:solidFill>
                  <a:srgbClr val="F5F7FA"/>
                </a:solidFill>
                <a:latin typeface="Arial" panose="020B0604020202020204" pitchFamily="34" charset="0"/>
                <a:ea typeface="PingFang SC" panose="020B04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8" name="矩形 14">
              <a:extLst>
                <a:ext uri="{FF2B5EF4-FFF2-40B4-BE49-F238E27FC236}">
                  <a16:creationId xmlns:a16="http://schemas.microsoft.com/office/drawing/2014/main" id="{D0859393-FE96-977C-6100-CE57671B681D}"/>
                </a:ext>
              </a:extLst>
            </p:cNvPr>
            <p:cNvSpPr/>
            <p:nvPr/>
          </p:nvSpPr>
          <p:spPr>
            <a:xfrm>
              <a:off x="7625534" y="1571845"/>
              <a:ext cx="1167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A</a:t>
              </a:r>
              <a:r>
                <a:rPr lang="en-AU" sz="1200" dirty="0" err="1">
                  <a:solidFill>
                    <a:srgbClr val="FFBF2C"/>
                  </a:solidFill>
                  <a:latin typeface="Arial" panose="020B0604020202020204" pitchFamily="34" charset="0"/>
                </a:rPr>
                <a:t>ttribution</a:t>
              </a:r>
              <a:endParaRPr lang="zh-CN" altLang="en-US" sz="1200" dirty="0">
                <a:solidFill>
                  <a:srgbClr val="FFBF2C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3D7409F-4496-ADC6-52D1-526F14172048}"/>
              </a:ext>
            </a:extLst>
          </p:cNvPr>
          <p:cNvGrpSpPr/>
          <p:nvPr/>
        </p:nvGrpSpPr>
        <p:grpSpPr>
          <a:xfrm>
            <a:off x="4801964" y="3195968"/>
            <a:ext cx="709626" cy="709626"/>
            <a:chOff x="3784586" y="4088563"/>
            <a:chExt cx="709626" cy="709626"/>
          </a:xfrm>
        </p:grpSpPr>
        <p:sp>
          <p:nvSpPr>
            <p:cNvPr id="70" name="菱形 22">
              <a:extLst>
                <a:ext uri="{FF2B5EF4-FFF2-40B4-BE49-F238E27FC236}">
                  <a16:creationId xmlns:a16="http://schemas.microsoft.com/office/drawing/2014/main" id="{08D6BE4D-AD30-14EC-007F-870B0F361FF5}"/>
                </a:ext>
              </a:extLst>
            </p:cNvPr>
            <p:cNvSpPr/>
            <p:nvPr/>
          </p:nvSpPr>
          <p:spPr>
            <a:xfrm>
              <a:off x="3784586" y="4088563"/>
              <a:ext cx="709626" cy="709626"/>
            </a:xfrm>
            <a:prstGeom prst="diamond">
              <a:avLst/>
            </a:prstGeom>
            <a:gradFill>
              <a:gsLst>
                <a:gs pos="0">
                  <a:srgbClr val="FFD243"/>
                </a:gs>
                <a:gs pos="84000">
                  <a:srgbClr val="FE9501"/>
                </a:gs>
                <a:gs pos="100000">
                  <a:srgbClr val="FE950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010101"/>
                </a:solidFill>
                <a:latin typeface="MiSans Medium" panose="00000600000000000000" pitchFamily="2" charset="-122"/>
                <a:ea typeface="MiSans Medium" panose="00000600000000000000" pitchFamily="2" charset="-122"/>
                <a:cs typeface="MiSans Medium" panose="00000600000000000000" pitchFamily="2" charset="-122"/>
              </a:endParaRPr>
            </a:p>
          </p:txBody>
        </p:sp>
        <p:pic>
          <p:nvPicPr>
            <p:cNvPr id="71" name="图片 5">
              <a:extLst>
                <a:ext uri="{FF2B5EF4-FFF2-40B4-BE49-F238E27FC236}">
                  <a16:creationId xmlns:a16="http://schemas.microsoft.com/office/drawing/2014/main" id="{D6F5BDAA-61B1-7DEC-BB8B-777247DC5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3969461" y="4290908"/>
              <a:ext cx="339875" cy="304936"/>
            </a:xfrm>
            <a:prstGeom prst="rect">
              <a:avLst/>
            </a:prstGeom>
          </p:spPr>
        </p:pic>
      </p:grpSp>
      <p:pic>
        <p:nvPicPr>
          <p:cNvPr id="72" name="CldF07DbRyoE-Yre copy.mp4">
            <a:hlinkClick r:id="" action="ppaction://media"/>
            <a:extLst>
              <a:ext uri="{FF2B5EF4-FFF2-40B4-BE49-F238E27FC236}">
                <a16:creationId xmlns:a16="http://schemas.microsoft.com/office/drawing/2014/main" id="{49432089-0BA9-5AC8-5105-582981FB02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151344" y="1159008"/>
            <a:ext cx="3304623" cy="185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3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500"/>
                            </p:stCondLst>
                            <p:childTnLst>
                              <p:par>
                                <p:cTn id="6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8" dur="50090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69" restart="whenNotActive" fill="hold" evtFilter="cancelBubble" nodeType="interactiveSeq">
                <p:stCondLst>
                  <p:cond evt="onClick" delay="0">
                    <p:tgtEl>
                      <p:spTgt spid="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0" fill="hold">
                      <p:stCondLst>
                        <p:cond delay="0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3" dur="1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2"/>
                  </p:tgtEl>
                </p:cond>
              </p:nextCondLst>
            </p:seq>
            <p:video>
              <p:cMediaNode vol="80000">
                <p:cTn id="74" fill="hold" display="0">
                  <p:stCondLst>
                    <p:cond delay="indefinite"/>
                  </p:stCondLst>
                </p:cTn>
                <p:tgtEl>
                  <p:spTgt spid="72"/>
                </p:tgtEl>
              </p:cMediaNode>
            </p:video>
          </p:childTnLst>
        </p:cTn>
      </p:par>
    </p:tnLst>
    <p:bldLst>
      <p:bldP spid="23" grpId="0"/>
      <p:bldP spid="4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sitting at a table with laptops&#10;&#10;Description automatically generated with medium confidence">
            <a:extLst>
              <a:ext uri="{FF2B5EF4-FFF2-40B4-BE49-F238E27FC236}">
                <a16:creationId xmlns:a16="http://schemas.microsoft.com/office/drawing/2014/main" id="{3378AFCD-23C6-CB72-F15D-F568A564D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217;p33">
            <a:extLst>
              <a:ext uri="{FF2B5EF4-FFF2-40B4-BE49-F238E27FC236}">
                <a16:creationId xmlns:a16="http://schemas.microsoft.com/office/drawing/2014/main" id="{7F31F268-6088-62C9-52BB-11F73CD5B625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51431" tIns="25706" rIns="51431" bIns="25706" anchor="ctr" anchorCtr="0">
            <a:noAutofit/>
          </a:bodyPr>
          <a:lstStyle/>
          <a:p>
            <a:pPr algn="ctr">
              <a:buSzPts val="1400"/>
            </a:pPr>
            <a:endParaRPr sz="105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文本框 17">
            <a:extLst>
              <a:ext uri="{FF2B5EF4-FFF2-40B4-BE49-F238E27FC236}">
                <a16:creationId xmlns:a16="http://schemas.microsoft.com/office/drawing/2014/main" id="{A8073939-EEF9-26F9-B6BE-4C32BB583A05}"/>
              </a:ext>
            </a:extLst>
          </p:cNvPr>
          <p:cNvSpPr txBox="1"/>
          <p:nvPr/>
        </p:nvSpPr>
        <p:spPr>
          <a:xfrm>
            <a:off x="2166299" y="2340917"/>
            <a:ext cx="5817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altLang="zh-CN" sz="2400" dirty="0">
                <a:solidFill>
                  <a:schemeClr val="bg1"/>
                </a:solidFill>
                <a:latin typeface="Comic Sans MS" panose="030F0902030302020204" pitchFamily="66" charset="0"/>
                <a:ea typeface="HarmonyOS Sans SC Bold" panose="00000800000000000000" pitchFamily="2" charset="-122"/>
                <a:cs typeface="MiSans Medium" panose="00000600000000000000" pitchFamily="2" charset="-122"/>
              </a:rPr>
              <a:t>Similar Technology – Code Generate AI</a:t>
            </a:r>
            <a:endParaRPr lang="zh-CN" altLang="en-US" sz="24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Comic Sans MS" panose="030F0902030302020204" pitchFamily="66" charset="0"/>
              <a:ea typeface="HarmonyOS Sans SC Bold" panose="00000800000000000000" pitchFamily="2" charset="-122"/>
              <a:cs typeface="MiSans Medium" panose="00000600000000000000" pitchFamily="2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6B5B29-F458-F067-D1E2-E4E80374C2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385277" y="2308942"/>
            <a:ext cx="653291" cy="502531"/>
          </a:xfrm>
          <a:prstGeom prst="rect">
            <a:avLst/>
          </a:prstGeom>
        </p:spPr>
      </p:pic>
      <p:grpSp>
        <p:nvGrpSpPr>
          <p:cNvPr id="16" name="组合 23">
            <a:extLst>
              <a:ext uri="{FF2B5EF4-FFF2-40B4-BE49-F238E27FC236}">
                <a16:creationId xmlns:a16="http://schemas.microsoft.com/office/drawing/2014/main" id="{9EC27E3D-D39F-176C-AF1E-C206A96F92C6}"/>
              </a:ext>
            </a:extLst>
          </p:cNvPr>
          <p:cNvGrpSpPr/>
          <p:nvPr/>
        </p:nvGrpSpPr>
        <p:grpSpPr>
          <a:xfrm flipH="1" flipV="1">
            <a:off x="367200" y="4428000"/>
            <a:ext cx="308650" cy="286280"/>
            <a:chOff x="11029035" y="2194588"/>
            <a:chExt cx="804973" cy="746631"/>
          </a:xfr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</p:grpSpPr>
        <p:sp>
          <p:nvSpPr>
            <p:cNvPr id="17" name="平行四边形 29">
              <a:extLst>
                <a:ext uri="{FF2B5EF4-FFF2-40B4-BE49-F238E27FC236}">
                  <a16:creationId xmlns:a16="http://schemas.microsoft.com/office/drawing/2014/main" id="{505F00E7-44E0-809C-D994-C68A40F9A8FD}"/>
                </a:ext>
              </a:extLst>
            </p:cNvPr>
            <p:cNvSpPr/>
            <p:nvPr/>
          </p:nvSpPr>
          <p:spPr>
            <a:xfrm>
              <a:off x="11029035" y="2194588"/>
              <a:ext cx="804973" cy="134870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  <p:sp>
          <p:nvSpPr>
            <p:cNvPr id="18" name="平行四边形 30">
              <a:extLst>
                <a:ext uri="{FF2B5EF4-FFF2-40B4-BE49-F238E27FC236}">
                  <a16:creationId xmlns:a16="http://schemas.microsoft.com/office/drawing/2014/main" id="{2BCDF61E-B59F-D4B2-E88E-6B221860650C}"/>
                </a:ext>
              </a:extLst>
            </p:cNvPr>
            <p:cNvSpPr/>
            <p:nvPr/>
          </p:nvSpPr>
          <p:spPr>
            <a:xfrm rot="16200000" flipH="1">
              <a:off x="11395664" y="2502875"/>
              <a:ext cx="746630" cy="130058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grpSp>
        <p:nvGrpSpPr>
          <p:cNvPr id="19" name="组合 31">
            <a:extLst>
              <a:ext uri="{FF2B5EF4-FFF2-40B4-BE49-F238E27FC236}">
                <a16:creationId xmlns:a16="http://schemas.microsoft.com/office/drawing/2014/main" id="{50819566-FE03-20E3-BF1A-FCE7CD4B5BE1}"/>
              </a:ext>
            </a:extLst>
          </p:cNvPr>
          <p:cNvGrpSpPr/>
          <p:nvPr/>
        </p:nvGrpSpPr>
        <p:grpSpPr>
          <a:xfrm flipV="1">
            <a:off x="8471709" y="4429357"/>
            <a:ext cx="308650" cy="286280"/>
            <a:chOff x="11029035" y="2194588"/>
            <a:chExt cx="804973" cy="746631"/>
          </a:xfr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</p:grpSpPr>
        <p:sp>
          <p:nvSpPr>
            <p:cNvPr id="20" name="平行四边形 32">
              <a:extLst>
                <a:ext uri="{FF2B5EF4-FFF2-40B4-BE49-F238E27FC236}">
                  <a16:creationId xmlns:a16="http://schemas.microsoft.com/office/drawing/2014/main" id="{37716403-55AC-CED1-634B-C46B1FCF7B7C}"/>
                </a:ext>
              </a:extLst>
            </p:cNvPr>
            <p:cNvSpPr/>
            <p:nvPr/>
          </p:nvSpPr>
          <p:spPr>
            <a:xfrm>
              <a:off x="11029035" y="2194588"/>
              <a:ext cx="804973" cy="134870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  <p:sp>
          <p:nvSpPr>
            <p:cNvPr id="21" name="平行四边形 33">
              <a:extLst>
                <a:ext uri="{FF2B5EF4-FFF2-40B4-BE49-F238E27FC236}">
                  <a16:creationId xmlns:a16="http://schemas.microsoft.com/office/drawing/2014/main" id="{01BB0576-932F-2918-7658-71C39BA0A1B6}"/>
                </a:ext>
              </a:extLst>
            </p:cNvPr>
            <p:cNvSpPr/>
            <p:nvPr/>
          </p:nvSpPr>
          <p:spPr>
            <a:xfrm rot="16200000" flipH="1">
              <a:off x="11395664" y="2502875"/>
              <a:ext cx="746630" cy="130058"/>
            </a:xfrm>
            <a:prstGeom prst="parallelogram">
              <a:avLst>
                <a:gd name="adj" fmla="val 843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50">
                <a:latin typeface="+mj-ea"/>
                <a:ea typeface="+mj-ea"/>
                <a:cs typeface="MiSans Medium" panose="00000600000000000000" pitchFamily="2" charset="-122"/>
              </a:endParaRPr>
            </a:p>
          </p:txBody>
        </p:sp>
      </p:grpSp>
      <p:sp>
        <p:nvSpPr>
          <p:cNvPr id="7" name="矩形 40">
            <a:extLst>
              <a:ext uri="{FF2B5EF4-FFF2-40B4-BE49-F238E27FC236}">
                <a16:creationId xmlns:a16="http://schemas.microsoft.com/office/drawing/2014/main" id="{736ABBF5-B650-8D4B-2383-7E37811C0C51}"/>
              </a:ext>
            </a:extLst>
          </p:cNvPr>
          <p:cNvSpPr/>
          <p:nvPr/>
        </p:nvSpPr>
        <p:spPr>
          <a:xfrm>
            <a:off x="727359" y="1909085"/>
            <a:ext cx="2703028" cy="1630430"/>
          </a:xfrm>
          <a:prstGeom prst="rect">
            <a:avLst/>
          </a:prstGeo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rgbClr val="010101"/>
              </a:solidFill>
              <a:latin typeface="MiSans Medium" panose="00000600000000000000" pitchFamily="2" charset="-122"/>
              <a:ea typeface="MiSans Medium" panose="00000600000000000000" pitchFamily="2" charset="-122"/>
              <a:cs typeface="MiSans Medium" panose="00000600000000000000" pitchFamily="2" charset="-122"/>
            </a:endParaRP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A0A234B6-63A0-4FA3-C450-5D36989C05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0059" y="1905337"/>
            <a:ext cx="3041650" cy="1631950"/>
          </a:xfrm>
          <a:prstGeom prst="rect">
            <a:avLst/>
          </a:prstGeom>
        </p:spPr>
      </p:pic>
      <p:pic>
        <p:nvPicPr>
          <p:cNvPr id="29" name="Picture 2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F744B96-6743-76C8-A932-8514AB9A931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2910" b="29085"/>
          <a:stretch/>
        </p:blipFill>
        <p:spPr>
          <a:xfrm>
            <a:off x="3555412" y="1907564"/>
            <a:ext cx="1749623" cy="1631951"/>
          </a:xfrm>
          <a:prstGeom prst="rect">
            <a:avLst/>
          </a:prstGeom>
        </p:spPr>
      </p:pic>
      <p:sp>
        <p:nvSpPr>
          <p:cNvPr id="41" name="矩形 48">
            <a:extLst>
              <a:ext uri="{FF2B5EF4-FFF2-40B4-BE49-F238E27FC236}">
                <a16:creationId xmlns:a16="http://schemas.microsoft.com/office/drawing/2014/main" id="{1D40B7E4-AC88-7CC3-8E15-5393E3E37FE1}"/>
              </a:ext>
            </a:extLst>
          </p:cNvPr>
          <p:cNvSpPr/>
          <p:nvPr/>
        </p:nvSpPr>
        <p:spPr>
          <a:xfrm>
            <a:off x="1027277" y="2508583"/>
            <a:ext cx="25281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200" dirty="0"/>
              <a:t>Cut development costs while allowing coders to focus on creative, less repetitive tasks</a:t>
            </a:r>
            <a:r>
              <a:rPr lang="en-AU" sz="1100" dirty="0"/>
              <a:t> </a:t>
            </a:r>
            <a:endParaRPr lang="zh-CN" altLang="en-US" sz="8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9AFA64-43DF-01EE-1A8E-E38BB9D84D4E}"/>
              </a:ext>
            </a:extLst>
          </p:cNvPr>
          <p:cNvSpPr txBox="1"/>
          <p:nvPr/>
        </p:nvSpPr>
        <p:spPr>
          <a:xfrm>
            <a:off x="794194" y="211491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tx1"/>
                </a:solidFill>
                <a:latin typeface="Arial" panose="020B0604020202020204" pitchFamily="34" charset="0"/>
                <a:ea typeface="PingFang SC" panose="020B0400000000000000" pitchFamily="34" charset="-122"/>
                <a:cs typeface="Arial" panose="020B0604020202020204" pitchFamily="34" charset="0"/>
              </a:rPr>
              <a:t>Advantage</a:t>
            </a: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图片 49">
            <a:extLst>
              <a:ext uri="{FF2B5EF4-FFF2-40B4-BE49-F238E27FC236}">
                <a16:creationId xmlns:a16="http://schemas.microsoft.com/office/drawing/2014/main" id="{50F39FC5-08E1-6841-2A85-6134AC1797B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27359" y="2758603"/>
            <a:ext cx="2898543" cy="1698014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F40E455C-727B-5E63-16CF-42B096D647AF}"/>
              </a:ext>
            </a:extLst>
          </p:cNvPr>
          <p:cNvGrpSpPr/>
          <p:nvPr/>
        </p:nvGrpSpPr>
        <p:grpSpPr>
          <a:xfrm>
            <a:off x="3778541" y="2763984"/>
            <a:ext cx="5032939" cy="1698013"/>
            <a:chOff x="3803475" y="2816272"/>
            <a:chExt cx="5032939" cy="1630430"/>
          </a:xfrm>
        </p:grpSpPr>
        <p:sp>
          <p:nvSpPr>
            <p:cNvPr id="45" name="矩形 41">
              <a:extLst>
                <a:ext uri="{FF2B5EF4-FFF2-40B4-BE49-F238E27FC236}">
                  <a16:creationId xmlns:a16="http://schemas.microsoft.com/office/drawing/2014/main" id="{D30EF3AB-47EB-F50F-8581-E34F79DD1A72}"/>
                </a:ext>
              </a:extLst>
            </p:cNvPr>
            <p:cNvSpPr/>
            <p:nvPr/>
          </p:nvSpPr>
          <p:spPr>
            <a:xfrm>
              <a:off x="3803475" y="2816272"/>
              <a:ext cx="4668233" cy="16304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 Medium" panose="00000600000000000000" pitchFamily="2" charset="-122"/>
              </a:endParaRPr>
            </a:p>
          </p:txBody>
        </p:sp>
        <p:sp>
          <p:nvSpPr>
            <p:cNvPr id="46" name="平行四边形 51">
              <a:extLst>
                <a:ext uri="{FF2B5EF4-FFF2-40B4-BE49-F238E27FC236}">
                  <a16:creationId xmlns:a16="http://schemas.microsoft.com/office/drawing/2014/main" id="{2F307A53-EA69-589D-CF59-919FAB7E8A55}"/>
                </a:ext>
              </a:extLst>
            </p:cNvPr>
            <p:cNvSpPr/>
            <p:nvPr/>
          </p:nvSpPr>
          <p:spPr>
            <a:xfrm>
              <a:off x="8274722" y="3981726"/>
              <a:ext cx="561692" cy="335253"/>
            </a:xfrm>
            <a:prstGeom prst="parallelogram">
              <a:avLst/>
            </a:prstGeom>
            <a:gradFill>
              <a:gsLst>
                <a:gs pos="0">
                  <a:srgbClr val="FFD243"/>
                </a:gs>
                <a:gs pos="20000">
                  <a:srgbClr val="FFC535"/>
                </a:gs>
                <a:gs pos="76500">
                  <a:srgbClr val="FEA311"/>
                </a:gs>
                <a:gs pos="100000">
                  <a:srgbClr val="FE950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010101"/>
                </a:solidFill>
                <a:latin typeface="MiSans Medium" panose="00000600000000000000" pitchFamily="2" charset="-122"/>
                <a:ea typeface="MiSans Medium" panose="00000600000000000000" pitchFamily="2" charset="-122"/>
                <a:cs typeface="MiSans Medium" panose="00000600000000000000" pitchFamily="2" charset="-122"/>
              </a:endParaRPr>
            </a:p>
          </p:txBody>
        </p:sp>
      </p:grpSp>
      <p:sp>
        <p:nvSpPr>
          <p:cNvPr id="47" name="矩形 43">
            <a:extLst>
              <a:ext uri="{FF2B5EF4-FFF2-40B4-BE49-F238E27FC236}">
                <a16:creationId xmlns:a16="http://schemas.microsoft.com/office/drawing/2014/main" id="{DB2BFCBB-DB5D-213B-7998-E123E5A2F7CD}"/>
              </a:ext>
            </a:extLst>
          </p:cNvPr>
          <p:cNvSpPr/>
          <p:nvPr/>
        </p:nvSpPr>
        <p:spPr>
          <a:xfrm>
            <a:off x="3853523" y="2818466"/>
            <a:ext cx="473511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sz="1200" b="1" dirty="0">
                <a:gradFill>
                  <a:gsLst>
                    <a:gs pos="0">
                      <a:srgbClr val="FFD243"/>
                    </a:gs>
                    <a:gs pos="84000">
                      <a:srgbClr val="FE9501"/>
                    </a:gs>
                    <a:gs pos="100000">
                      <a:srgbClr val="FE9501"/>
                    </a:gs>
                  </a:gsLst>
                  <a:lin ang="2700000" scaled="1"/>
                </a:gradFill>
                <a:latin typeface="+mj-lt"/>
                <a:ea typeface="+mj-ea"/>
              </a:rPr>
              <a:t>For Users</a:t>
            </a:r>
          </a:p>
          <a:p>
            <a:endParaRPr lang="en-AU" altLang="zh-CN" sz="3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+mj-lt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altLang="zh-CN" sz="1100" dirty="0">
                <a:solidFill>
                  <a:schemeClr val="tx1"/>
                </a:solidFill>
                <a:latin typeface="+mj-lt"/>
                <a:ea typeface="+mj-ea"/>
              </a:rPr>
              <a:t>Greatly assist users to complete the required 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altLang="zh-CN" sz="1100" dirty="0">
                <a:solidFill>
                  <a:schemeClr val="tx1"/>
                </a:solidFill>
                <a:latin typeface="+mj-lt"/>
                <a:ea typeface="+mj-ea"/>
              </a:rPr>
              <a:t>Risk: For beginning of programmer, excessive reliance on AI to generate code leads to a weak grasp of some programming basics.</a:t>
            </a:r>
            <a:endParaRPr lang="en-AU" altLang="zh-CN" sz="7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+mj-lt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altLang="zh-CN" sz="600" dirty="0">
              <a:solidFill>
                <a:schemeClr val="tx1"/>
              </a:solidFill>
              <a:latin typeface="+mj-lt"/>
              <a:ea typeface="+mj-ea"/>
            </a:endParaRPr>
          </a:p>
          <a:p>
            <a:r>
              <a:rPr lang="en-AU" altLang="zh-CN" sz="1200" b="1" dirty="0">
                <a:gradFill>
                  <a:gsLst>
                    <a:gs pos="0">
                      <a:srgbClr val="FFD243"/>
                    </a:gs>
                    <a:gs pos="84000">
                      <a:srgbClr val="FE9501"/>
                    </a:gs>
                    <a:gs pos="100000">
                      <a:srgbClr val="FE9501"/>
                    </a:gs>
                  </a:gsLst>
                  <a:lin ang="2700000" scaled="1"/>
                </a:gradFill>
                <a:latin typeface="+mj-lt"/>
                <a:ea typeface="+mj-ea"/>
              </a:rPr>
              <a:t>For Project Sponsors</a:t>
            </a:r>
          </a:p>
          <a:p>
            <a:endParaRPr lang="en-AU" altLang="zh-CN" sz="3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+mj-lt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+mj-lt"/>
                <a:ea typeface="+mj-ea"/>
              </a:rPr>
              <a:t>S</a:t>
            </a:r>
            <a:r>
              <a:rPr lang="en-AU" sz="1100" dirty="0" err="1">
                <a:solidFill>
                  <a:schemeClr val="tx1"/>
                </a:solidFill>
                <a:latin typeface="+mj-lt"/>
                <a:ea typeface="+mj-ea"/>
              </a:rPr>
              <a:t>ecurity</a:t>
            </a:r>
            <a:r>
              <a:rPr lang="en-AU" sz="1100" dirty="0">
                <a:solidFill>
                  <a:schemeClr val="tx1"/>
                </a:solidFill>
                <a:latin typeface="+mj-lt"/>
                <a:ea typeface="+mj-ea"/>
              </a:rPr>
              <a:t> issues exist.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+mj-lt"/>
                <a:ea typeface="+mj-ea"/>
              </a:rPr>
              <a:t>P</a:t>
            </a:r>
            <a:r>
              <a:rPr lang="en-AU" sz="1100" dirty="0">
                <a:solidFill>
                  <a:schemeClr val="tx1"/>
                </a:solidFill>
                <a:latin typeface="+mj-lt"/>
                <a:ea typeface="+mj-ea"/>
              </a:rPr>
              <a:t>re-screened and check the training code can avoid the problem.</a:t>
            </a:r>
            <a:endParaRPr lang="en-AU" altLang="zh-CN" sz="1100" dirty="0">
              <a:solidFill>
                <a:schemeClr val="tx1"/>
              </a:solidFill>
              <a:latin typeface="+mj-lt"/>
              <a:ea typeface="+mj-ea"/>
            </a:endParaRPr>
          </a:p>
          <a:p>
            <a:endParaRPr lang="zh-CN" altLang="en-US" sz="1100" dirty="0">
              <a:solidFill>
                <a:schemeClr val="tx1"/>
              </a:solidFill>
              <a:latin typeface="+mj-lt"/>
              <a:ea typeface="+mj-ea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6C1D8D-C651-D2C9-3EEA-3B51843AD1BB}"/>
              </a:ext>
            </a:extLst>
          </p:cNvPr>
          <p:cNvSpPr/>
          <p:nvPr/>
        </p:nvSpPr>
        <p:spPr>
          <a:xfrm>
            <a:off x="4220480" y="223616"/>
            <a:ext cx="4923520" cy="684000"/>
          </a:xfrm>
          <a:prstGeom prst="rect">
            <a:avLst/>
          </a:prstGeom>
          <a:gradFill>
            <a:gsLst>
              <a:gs pos="0">
                <a:srgbClr val="FFD243"/>
              </a:gs>
              <a:gs pos="20000">
                <a:srgbClr val="FFC535"/>
              </a:gs>
              <a:gs pos="76500">
                <a:srgbClr val="FEA311"/>
              </a:gs>
              <a:gs pos="100000">
                <a:srgbClr val="FE950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rgbClr val="010101"/>
              </a:solidFill>
              <a:latin typeface="MiSans Medium" panose="00000600000000000000" pitchFamily="2" charset="-122"/>
              <a:ea typeface="MiSans Medium" panose="00000600000000000000" pitchFamily="2" charset="-122"/>
              <a:cs typeface="MiSans Medium" panose="00000600000000000000" pitchFamily="2" charset="-122"/>
            </a:endParaRPr>
          </a:p>
        </p:txBody>
      </p:sp>
      <p:sp>
        <p:nvSpPr>
          <p:cNvPr id="8" name="文本框 17">
            <a:extLst>
              <a:ext uri="{FF2B5EF4-FFF2-40B4-BE49-F238E27FC236}">
                <a16:creationId xmlns:a16="http://schemas.microsoft.com/office/drawing/2014/main" id="{C1B0C125-459C-FB00-D9C9-62FDD00CCAB3}"/>
              </a:ext>
            </a:extLst>
          </p:cNvPr>
          <p:cNvSpPr txBox="1"/>
          <p:nvPr/>
        </p:nvSpPr>
        <p:spPr>
          <a:xfrm>
            <a:off x="613375" y="1348979"/>
            <a:ext cx="113922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sz="1500" dirty="0">
                <a:solidFill>
                  <a:srgbClr val="FFBF2C"/>
                </a:solidFill>
                <a:latin typeface="Arial" panose="020B0604020202020204" pitchFamily="34" charset="0"/>
                <a:ea typeface="HarmonyOS Sans SC Bold" panose="00000800000000000000" pitchFamily="2" charset="-122"/>
                <a:cs typeface="Arial" panose="020B0604020202020204" pitchFamily="34" charset="0"/>
              </a:rPr>
              <a:t>Key word:</a:t>
            </a:r>
            <a:endParaRPr lang="zh-CN" altLang="en-US" sz="1500" dirty="0">
              <a:solidFill>
                <a:srgbClr val="FFBF2C"/>
              </a:solidFill>
              <a:latin typeface="Arial" panose="020B0604020202020204" pitchFamily="34" charset="0"/>
              <a:ea typeface="HarmonyOS Sans SC Bold" panose="000008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FD4DB7-1634-60E6-854F-608575F19EBC}"/>
              </a:ext>
            </a:extLst>
          </p:cNvPr>
          <p:cNvSpPr txBox="1"/>
          <p:nvPr/>
        </p:nvSpPr>
        <p:spPr>
          <a:xfrm>
            <a:off x="1536019" y="1387589"/>
            <a:ext cx="280601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050" dirty="0">
                <a:solidFill>
                  <a:schemeClr val="bg1"/>
                </a:solidFill>
                <a:latin typeface="Arial" panose="020B0604020202020204" pitchFamily="34" charset="0"/>
                <a:ea typeface="HarmonyOS Sans SC Bold" panose="00000800000000000000" pitchFamily="2" charset="-122"/>
                <a:cs typeface="Arial" panose="020B0604020202020204" pitchFamily="34" charset="0"/>
              </a:rPr>
              <a:t>Philosopher, Inclusion, 3 </a:t>
            </a:r>
            <a:endParaRPr lang="en-US" sz="1050" dirty="0">
              <a:solidFill>
                <a:schemeClr val="bg1"/>
              </a:solidFill>
              <a:latin typeface="Arial" panose="020B0604020202020204" pitchFamily="34" charset="0"/>
              <a:ea typeface="HarmonyOS Sans SC Bold" panose="000008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11" name="文本框 17">
            <a:extLst>
              <a:ext uri="{FF2B5EF4-FFF2-40B4-BE49-F238E27FC236}">
                <a16:creationId xmlns:a16="http://schemas.microsoft.com/office/drawing/2014/main" id="{54C75783-534A-AF44-4C81-8DF34D791EA8}"/>
              </a:ext>
            </a:extLst>
          </p:cNvPr>
          <p:cNvSpPr txBox="1"/>
          <p:nvPr/>
        </p:nvSpPr>
        <p:spPr>
          <a:xfrm>
            <a:off x="878134" y="339261"/>
            <a:ext cx="2380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sz="2400" dirty="0">
                <a:solidFill>
                  <a:schemeClr val="bg1"/>
                </a:solidFill>
                <a:latin typeface="Comic Sans MS" panose="030F0902030302020204" pitchFamily="66" charset="0"/>
                <a:ea typeface="HarmonyOS Sans SC Bold" panose="00000800000000000000" pitchFamily="2" charset="-122"/>
                <a:cs typeface="MiSans Medium" panose="00000600000000000000" pitchFamily="2" charset="-122"/>
              </a:rPr>
              <a:t>Judgement Call</a:t>
            </a:r>
            <a:endParaRPr lang="zh-CN" altLang="en-US" sz="2400" dirty="0">
              <a:gradFill>
                <a:gsLst>
                  <a:gs pos="0">
                    <a:srgbClr val="FFD243"/>
                  </a:gs>
                  <a:gs pos="84000">
                    <a:srgbClr val="FE9501"/>
                  </a:gs>
                  <a:gs pos="100000">
                    <a:srgbClr val="FE9501"/>
                  </a:gs>
                </a:gsLst>
                <a:lin ang="2700000" scaled="1"/>
              </a:gradFill>
              <a:latin typeface="Comic Sans MS" panose="030F0902030302020204" pitchFamily="66" charset="0"/>
              <a:ea typeface="HarmonyOS Sans SC Bold" panose="00000800000000000000" pitchFamily="2" charset="-122"/>
              <a:cs typeface="MiSans Medium" panose="00000600000000000000" pitchFamily="2" charset="-122"/>
            </a:endParaRPr>
          </a:p>
        </p:txBody>
      </p:sp>
      <p:pic>
        <p:nvPicPr>
          <p:cNvPr id="12" name="Picture 11" descr="A picture containing text, umbrella, black, vector graphics&#10;&#10;Description automatically generated">
            <a:extLst>
              <a:ext uri="{FF2B5EF4-FFF2-40B4-BE49-F238E27FC236}">
                <a16:creationId xmlns:a16="http://schemas.microsoft.com/office/drawing/2014/main" id="{D91605D6-2448-02C2-CD81-8B1FBD7431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4189" y="275259"/>
            <a:ext cx="517721" cy="518825"/>
          </a:xfrm>
          <a:prstGeom prst="rect">
            <a:avLst/>
          </a:prstGeom>
        </p:spPr>
      </p:pic>
      <p:sp>
        <p:nvSpPr>
          <p:cNvPr id="13" name="圆角矩形 18">
            <a:extLst>
              <a:ext uri="{FF2B5EF4-FFF2-40B4-BE49-F238E27FC236}">
                <a16:creationId xmlns:a16="http://schemas.microsoft.com/office/drawing/2014/main" id="{E04524A7-D151-4CE3-A15E-328A99BE3324}"/>
              </a:ext>
            </a:extLst>
          </p:cNvPr>
          <p:cNvSpPr/>
          <p:nvPr/>
        </p:nvSpPr>
        <p:spPr>
          <a:xfrm>
            <a:off x="4455348" y="357881"/>
            <a:ext cx="1461053" cy="432792"/>
          </a:xfrm>
          <a:prstGeom prst="roundRect">
            <a:avLst>
              <a:gd name="adj" fmla="val 50000"/>
            </a:avLst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Scenario</a:t>
            </a:r>
            <a:endParaRPr lang="zh-CN" altLang="en-US" sz="3200" b="1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7558D6-8614-1C9D-867E-8ED6EB123ECE}"/>
              </a:ext>
            </a:extLst>
          </p:cNvPr>
          <p:cNvSpPr txBox="1"/>
          <p:nvPr/>
        </p:nvSpPr>
        <p:spPr>
          <a:xfrm>
            <a:off x="5313167" y="352300"/>
            <a:ext cx="35175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200" b="1" dirty="0">
                <a:latin typeface="Arial" panose="020B0604020202020204" pitchFamily="34" charset="0"/>
                <a:cs typeface="Arial" panose="020B0604020202020204" pitchFamily="34" charset="0"/>
              </a:rPr>
              <a:t>A person submitted an artwork generated by a drawing AI to an art competition. </a:t>
            </a:r>
            <a:endParaRPr lang="en-AU" sz="788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D03F1D1-2313-5667-E735-EA0C41E60E8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653810" y="1958400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34701D5-2BEB-16B8-D232-1891EA1B6BF9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2005200" y="1958400"/>
            <a:ext cx="1197785" cy="1676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87F372A-CB6A-F167-7512-C43166DA5D7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3358800" y="1958400"/>
            <a:ext cx="1197785" cy="1676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4" name="组合 12">
            <a:extLst>
              <a:ext uri="{FF2B5EF4-FFF2-40B4-BE49-F238E27FC236}">
                <a16:creationId xmlns:a16="http://schemas.microsoft.com/office/drawing/2014/main" id="{A2453E47-35EE-B2BD-EE42-485BB0F6329D}"/>
              </a:ext>
            </a:extLst>
          </p:cNvPr>
          <p:cNvGrpSpPr/>
          <p:nvPr/>
        </p:nvGrpSpPr>
        <p:grpSpPr>
          <a:xfrm>
            <a:off x="5548130" y="3136486"/>
            <a:ext cx="3252326" cy="1508827"/>
            <a:chOff x="7625534" y="1571845"/>
            <a:chExt cx="3811145" cy="2011769"/>
          </a:xfrm>
        </p:grpSpPr>
        <p:sp>
          <p:nvSpPr>
            <p:cNvPr id="25" name="矩形 13">
              <a:extLst>
                <a:ext uri="{FF2B5EF4-FFF2-40B4-BE49-F238E27FC236}">
                  <a16:creationId xmlns:a16="http://schemas.microsoft.com/office/drawing/2014/main" id="{E4750C0B-9E8B-F4D3-FE52-F9B228A697E4}"/>
                </a:ext>
              </a:extLst>
            </p:cNvPr>
            <p:cNvSpPr/>
            <p:nvPr/>
          </p:nvSpPr>
          <p:spPr>
            <a:xfrm>
              <a:off x="7625534" y="1884601"/>
              <a:ext cx="3811145" cy="16990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50" dirty="0">
                  <a:solidFill>
                    <a:srgbClr val="F5F7FA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For a painting co-created by AI and user, how to determine whether the painting is created by AI or user.</a:t>
              </a:r>
            </a:p>
            <a:p>
              <a:pPr marL="128588" indent="-128588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AU" sz="1050" dirty="0">
                  <a:solidFill>
                    <a:srgbClr val="F5F7FA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Set a modification magnitude to define the attribution problem</a:t>
              </a:r>
              <a:endParaRPr lang="zh-CN" altLang="en-US" sz="1050" dirty="0">
                <a:solidFill>
                  <a:srgbClr val="F5F7FA"/>
                </a:solidFill>
                <a:latin typeface="Arial" panose="020B0604020202020204" pitchFamily="34" charset="0"/>
                <a:ea typeface="PingFang SC" panose="020B04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6" name="矩形 14">
              <a:extLst>
                <a:ext uri="{FF2B5EF4-FFF2-40B4-BE49-F238E27FC236}">
                  <a16:creationId xmlns:a16="http://schemas.microsoft.com/office/drawing/2014/main" id="{D9BD121F-17EC-ED72-AE04-3EDAA25FB529}"/>
                </a:ext>
              </a:extLst>
            </p:cNvPr>
            <p:cNvSpPr/>
            <p:nvPr/>
          </p:nvSpPr>
          <p:spPr>
            <a:xfrm>
              <a:off x="7625534" y="1571845"/>
              <a:ext cx="1167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BF2C"/>
                  </a:solidFill>
                  <a:latin typeface="Arial" panose="020B0604020202020204" pitchFamily="34" charset="0"/>
                </a:rPr>
                <a:t>A</a:t>
              </a:r>
              <a:r>
                <a:rPr lang="en-AU" sz="1200" dirty="0" err="1">
                  <a:solidFill>
                    <a:srgbClr val="FFBF2C"/>
                  </a:solidFill>
                  <a:latin typeface="Arial" panose="020B0604020202020204" pitchFamily="34" charset="0"/>
                </a:rPr>
                <a:t>ttribution</a:t>
              </a:r>
              <a:endParaRPr lang="zh-CN" altLang="en-US" sz="1200" dirty="0">
                <a:solidFill>
                  <a:srgbClr val="FFBF2C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DCC70C0-16B7-2966-D8B1-1D54F068F61E}"/>
              </a:ext>
            </a:extLst>
          </p:cNvPr>
          <p:cNvGrpSpPr/>
          <p:nvPr/>
        </p:nvGrpSpPr>
        <p:grpSpPr>
          <a:xfrm>
            <a:off x="4801964" y="3195968"/>
            <a:ext cx="709626" cy="709626"/>
            <a:chOff x="3784586" y="4088563"/>
            <a:chExt cx="709626" cy="709626"/>
          </a:xfrm>
        </p:grpSpPr>
        <p:sp>
          <p:nvSpPr>
            <p:cNvPr id="28" name="菱形 22">
              <a:extLst>
                <a:ext uri="{FF2B5EF4-FFF2-40B4-BE49-F238E27FC236}">
                  <a16:creationId xmlns:a16="http://schemas.microsoft.com/office/drawing/2014/main" id="{5ED47F12-EF75-B0C5-7ADB-469DE3B1FEE0}"/>
                </a:ext>
              </a:extLst>
            </p:cNvPr>
            <p:cNvSpPr/>
            <p:nvPr/>
          </p:nvSpPr>
          <p:spPr>
            <a:xfrm>
              <a:off x="3784586" y="4088563"/>
              <a:ext cx="709626" cy="709626"/>
            </a:xfrm>
            <a:prstGeom prst="diamond">
              <a:avLst/>
            </a:prstGeom>
            <a:gradFill>
              <a:gsLst>
                <a:gs pos="0">
                  <a:srgbClr val="FFD243"/>
                </a:gs>
                <a:gs pos="84000">
                  <a:srgbClr val="FE9501"/>
                </a:gs>
                <a:gs pos="100000">
                  <a:srgbClr val="FE950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010101"/>
                </a:solidFill>
                <a:latin typeface="MiSans Medium" panose="00000600000000000000" pitchFamily="2" charset="-122"/>
                <a:ea typeface="MiSans Medium" panose="00000600000000000000" pitchFamily="2" charset="-122"/>
                <a:cs typeface="MiSans Medium" panose="00000600000000000000" pitchFamily="2" charset="-122"/>
              </a:endParaRPr>
            </a:p>
          </p:txBody>
        </p:sp>
        <p:pic>
          <p:nvPicPr>
            <p:cNvPr id="30" name="图片 5">
              <a:extLst>
                <a:ext uri="{FF2B5EF4-FFF2-40B4-BE49-F238E27FC236}">
                  <a16:creationId xmlns:a16="http://schemas.microsoft.com/office/drawing/2014/main" id="{9D697BD2-95E7-CAEB-1D28-7B026349F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3969461" y="4290908"/>
              <a:ext cx="339875" cy="304936"/>
            </a:xfrm>
            <a:prstGeom prst="rect">
              <a:avLst/>
            </a:prstGeom>
          </p:spPr>
        </p:pic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CEE9DEBD-B416-C187-2D24-F05521D385B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51343" y="1158608"/>
            <a:ext cx="3304624" cy="185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2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8" presetClass="entr" presetSubtype="1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8.64198E-7 L -0.11354 -0.39475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60" y="-19753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0 L -0.11736 -0.39321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8" y="-196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6.17284E-7 L 4.44444E-6 -0.18457 " pathEditMode="relative" rAng="0" ptsTypes="AA">
                                      <p:cBhvr>
                                        <p:cTn id="78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228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1.35802E-6 L -8.33333E-7 -0.18457 " pathEditMode="relative" rAng="0" ptsTypes="AA">
                                      <p:cBhvr>
                                        <p:cTn id="80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228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3.7037E-7 L 3.05556E-6 -0.18457 " pathEditMode="relative" rAng="0" ptsTypes="AA">
                                      <p:cBhvr>
                                        <p:cTn id="8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228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8457 " pathEditMode="relative" ptsTypes="AA">
                                      <p:cBhvr>
                                        <p:cTn id="8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2.34568E-6 L -3.05556E-6 -0.18457 " pathEditMode="relative" rAng="0" ptsTypes="AA">
                                      <p:cBhvr>
                                        <p:cTn id="8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000"/>
                            </p:stCondLst>
                            <p:childTnLst>
                              <p:par>
                                <p:cTn id="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5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000"/>
                            </p:stCondLst>
                            <p:childTnLst>
                              <p:par>
                                <p:cTn id="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500"/>
                            </p:stCondLst>
                            <p:childTnLst>
                              <p:par>
                                <p:cTn id="1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4000"/>
                            </p:stCondLst>
                            <p:childTnLst>
                              <p:par>
                                <p:cTn id="10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4500"/>
                            </p:stCondLst>
                            <p:childTnLst>
                              <p:par>
                                <p:cTn id="1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000"/>
                            </p:stCondLst>
                            <p:childTnLst>
                              <p:par>
                                <p:cTn id="1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500"/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500"/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" dur="500"/>
                                        <p:tgtEl>
                                          <p:spTgt spid="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7" grpId="0" animBg="1"/>
      <p:bldP spid="7" grpId="1" animBg="1"/>
      <p:bldP spid="7" grpId="2" animBg="1"/>
      <p:bldP spid="41" grpId="0"/>
      <p:bldP spid="41" grpId="1"/>
      <p:bldP spid="41" grpId="2"/>
      <p:bldP spid="42" grpId="0"/>
      <p:bldP spid="42" grpId="1"/>
      <p:bldP spid="42" grpId="2"/>
      <p:bldP spid="47" grpId="0" build="allAtOnce"/>
      <p:bldP spid="5" grpId="0" animBg="1"/>
      <p:bldP spid="5" grpId="1" animBg="1"/>
      <p:bldP spid="8" grpId="0"/>
      <p:bldP spid="8" grpId="1"/>
      <p:bldP spid="9" grpId="0"/>
      <p:bldP spid="9" grpId="1"/>
      <p:bldP spid="11" grpId="0"/>
      <p:bldP spid="11" grpId="1"/>
      <p:bldP spid="13" grpId="0"/>
      <p:bldP spid="13" grpId="1"/>
      <p:bldP spid="14" grpId="0"/>
      <p:bldP spid="14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5" descr="Stakeholder 1080P, 2K, 4K, 5K HD wallpapers free download | Wallpaper Flar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5"/>
          <p:cNvSpPr/>
          <p:nvPr/>
        </p:nvSpPr>
        <p:spPr>
          <a:xfrm>
            <a:off x="-2" y="0"/>
            <a:ext cx="9144000" cy="5143500"/>
          </a:xfrm>
          <a:prstGeom prst="rect">
            <a:avLst/>
          </a:prstGeom>
          <a:solidFill>
            <a:schemeClr val="dk1">
              <a:alpha val="6941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5"/>
          <p:cNvSpPr txBox="1"/>
          <p:nvPr/>
        </p:nvSpPr>
        <p:spPr>
          <a:xfrm>
            <a:off x="624111" y="445305"/>
            <a:ext cx="5156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GB" sz="3200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Relationship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35"/>
          <p:cNvSpPr txBox="1"/>
          <p:nvPr/>
        </p:nvSpPr>
        <p:spPr>
          <a:xfrm>
            <a:off x="582399" y="1410014"/>
            <a:ext cx="25425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/>
        </p:nvSpPr>
        <p:spPr>
          <a:xfrm>
            <a:off x="982127" y="1348387"/>
            <a:ext cx="26796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Traditional drawing</a:t>
            </a:r>
            <a:endParaRPr sz="20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50" name="Google Shape;250;p35"/>
          <p:cNvSpPr txBox="1"/>
          <p:nvPr/>
        </p:nvSpPr>
        <p:spPr>
          <a:xfrm>
            <a:off x="982125" y="2225925"/>
            <a:ext cx="53208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</a:t>
            </a:r>
            <a:r>
              <a:rPr lang="en-GB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The technique theory of traditional drawing art is the theoretical source of AI drawing art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5"/>
          <p:cNvSpPr txBox="1"/>
          <p:nvPr/>
        </p:nvSpPr>
        <p:spPr>
          <a:xfrm>
            <a:off x="982124" y="3483550"/>
            <a:ext cx="49641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</a:t>
            </a:r>
            <a:r>
              <a:rPr lang="en-GB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provides a variety of visual aesthetic choices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35"/>
          <p:cNvSpPr txBox="1"/>
          <p:nvPr/>
        </p:nvSpPr>
        <p:spPr>
          <a:xfrm>
            <a:off x="4737643" y="1348387"/>
            <a:ext cx="26796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AI drawing</a:t>
            </a:r>
            <a:endParaRPr sz="12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36" descr="Stakeholder 1080P, 2K, 4K, 5K HD wallpapers free download | Wallpaper Flar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6"/>
          <p:cNvSpPr/>
          <p:nvPr/>
        </p:nvSpPr>
        <p:spPr>
          <a:xfrm>
            <a:off x="-2" y="0"/>
            <a:ext cx="9144000" cy="5143500"/>
          </a:xfrm>
          <a:prstGeom prst="rect">
            <a:avLst/>
          </a:prstGeom>
          <a:solidFill>
            <a:schemeClr val="dk1">
              <a:alpha val="6941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36"/>
          <p:cNvSpPr txBox="1"/>
          <p:nvPr/>
        </p:nvSpPr>
        <p:spPr>
          <a:xfrm>
            <a:off x="624095" y="445300"/>
            <a:ext cx="76116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GB" sz="3200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Advantages                   Disadvantages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36"/>
          <p:cNvSpPr txBox="1"/>
          <p:nvPr/>
        </p:nvSpPr>
        <p:spPr>
          <a:xfrm>
            <a:off x="582399" y="1410014"/>
            <a:ext cx="25425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6"/>
          <p:cNvSpPr txBox="1"/>
          <p:nvPr/>
        </p:nvSpPr>
        <p:spPr>
          <a:xfrm>
            <a:off x="582402" y="1597537"/>
            <a:ext cx="2679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</a:t>
            </a:r>
            <a:r>
              <a:rPr lang="en-GB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enriches artists' creative thinking 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6"/>
          <p:cNvSpPr txBox="1"/>
          <p:nvPr/>
        </p:nvSpPr>
        <p:spPr>
          <a:xfrm>
            <a:off x="513852" y="3076129"/>
            <a:ext cx="2679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</a:t>
            </a:r>
            <a:r>
              <a:rPr lang="en-GB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 further broadens the artists' vision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6"/>
          <p:cNvSpPr txBox="1"/>
          <p:nvPr/>
        </p:nvSpPr>
        <p:spPr>
          <a:xfrm>
            <a:off x="3979518" y="1663837"/>
            <a:ext cx="2679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</a:t>
            </a:r>
            <a:r>
              <a:rPr lang="en-GB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lacks creativity and originality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36"/>
          <p:cNvSpPr txBox="1"/>
          <p:nvPr/>
        </p:nvSpPr>
        <p:spPr>
          <a:xfrm>
            <a:off x="3927518" y="3076127"/>
            <a:ext cx="32790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</a:t>
            </a:r>
            <a:r>
              <a:rPr lang="en-GB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 issue of copyright infringement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7" descr="Stakeholder 1080P, 2K, 4K, 5K HD wallpapers free download | Wallpaper Flar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7"/>
          <p:cNvSpPr/>
          <p:nvPr/>
        </p:nvSpPr>
        <p:spPr>
          <a:xfrm>
            <a:off x="-2" y="0"/>
            <a:ext cx="9144000" cy="5143500"/>
          </a:xfrm>
          <a:prstGeom prst="rect">
            <a:avLst/>
          </a:prstGeom>
          <a:solidFill>
            <a:schemeClr val="dk1">
              <a:alpha val="6941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37"/>
          <p:cNvSpPr txBox="1"/>
          <p:nvPr/>
        </p:nvSpPr>
        <p:spPr>
          <a:xfrm>
            <a:off x="624111" y="445305"/>
            <a:ext cx="5156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GB" sz="3200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Conclusion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7"/>
          <p:cNvSpPr txBox="1"/>
          <p:nvPr/>
        </p:nvSpPr>
        <p:spPr>
          <a:xfrm>
            <a:off x="582399" y="1410014"/>
            <a:ext cx="25425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7"/>
          <p:cNvSpPr txBox="1"/>
          <p:nvPr/>
        </p:nvSpPr>
        <p:spPr>
          <a:xfrm>
            <a:off x="582398" y="2459725"/>
            <a:ext cx="56568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R</a:t>
            </a:r>
            <a:r>
              <a:rPr lang="en-GB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ecognize the drawbacks brought by the era of artificial intelligence to the development of art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7"/>
          <p:cNvSpPr txBox="1"/>
          <p:nvPr/>
        </p:nvSpPr>
        <p:spPr>
          <a:xfrm>
            <a:off x="624099" y="3419200"/>
            <a:ext cx="52182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regard digital technology as a tool and means for artistic creation and not rely entirely on science and technology.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7"/>
          <p:cNvSpPr txBox="1"/>
          <p:nvPr/>
        </p:nvSpPr>
        <p:spPr>
          <a:xfrm>
            <a:off x="660500" y="1452600"/>
            <a:ext cx="58134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</a:t>
            </a:r>
            <a:r>
              <a:rPr lang="en-GB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AI drawing based on computer and traditional painting art forms broadens artists' creative thinking</a:t>
            </a:r>
            <a:endParaRPr sz="18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8" descr="Stakeholder 1080P, 2K, 4K, 5K HD wallpapers free download | Wallpaper Flar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8"/>
          <p:cNvSpPr/>
          <p:nvPr/>
        </p:nvSpPr>
        <p:spPr>
          <a:xfrm>
            <a:off x="-2" y="0"/>
            <a:ext cx="9144000" cy="5143500"/>
          </a:xfrm>
          <a:prstGeom prst="rect">
            <a:avLst/>
          </a:prstGeom>
          <a:solidFill>
            <a:schemeClr val="dk1">
              <a:alpha val="6941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38"/>
          <p:cNvSpPr txBox="1"/>
          <p:nvPr/>
        </p:nvSpPr>
        <p:spPr>
          <a:xfrm>
            <a:off x="624111" y="445305"/>
            <a:ext cx="5156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GB" sz="3200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Recommendation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8"/>
          <p:cNvSpPr txBox="1"/>
          <p:nvPr/>
        </p:nvSpPr>
        <p:spPr>
          <a:xfrm>
            <a:off x="582399" y="1410014"/>
            <a:ext cx="25425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38"/>
          <p:cNvSpPr txBox="1"/>
          <p:nvPr/>
        </p:nvSpPr>
        <p:spPr>
          <a:xfrm>
            <a:off x="512050" y="1604975"/>
            <a:ext cx="4457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</a:t>
            </a:r>
            <a:r>
              <a:rPr lang="en-GB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 change the source of the dataset for training the model etc. pinterest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8"/>
          <p:cNvSpPr txBox="1"/>
          <p:nvPr/>
        </p:nvSpPr>
        <p:spPr>
          <a:xfrm>
            <a:off x="582400" y="2688225"/>
            <a:ext cx="44571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</a:t>
            </a:r>
            <a:r>
              <a:rPr lang="en-GB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 Art competition:Divide into human only &amp; AI only</a:t>
            </a:r>
            <a:endParaRPr sz="18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6" descr="100+ Artificial Intelligence Pictures | Download Free Images on Unsplash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1" y="1"/>
            <a:ext cx="9143528" cy="516261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/>
          <p:nvPr/>
        </p:nvSpPr>
        <p:spPr>
          <a:xfrm>
            <a:off x="0" y="0"/>
            <a:ext cx="9143400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8" name="Google Shape;148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98713" y="444051"/>
            <a:ext cx="4147050" cy="414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/>
          <p:cNvPicPr preferRelativeResize="0"/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0" y="0"/>
            <a:ext cx="9144000" cy="5148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7"/>
          <p:cNvPicPr preferRelativeResize="0"/>
          <p:nvPr/>
        </p:nvPicPr>
        <p:blipFill rotWithShape="1">
          <a:blip r:embed="rId4">
            <a:alphaModFix/>
          </a:blip>
          <a:srcRect l="6667" t="35714" r="11163" b="33566"/>
          <a:stretch/>
        </p:blipFill>
        <p:spPr>
          <a:xfrm>
            <a:off x="609586" y="1838608"/>
            <a:ext cx="7513550" cy="1581448"/>
          </a:xfrm>
          <a:custGeom>
            <a:avLst/>
            <a:gdLst/>
            <a:ahLst/>
            <a:cxnLst/>
            <a:rect l="l" t="t" r="r" b="b"/>
            <a:pathLst>
              <a:path w="7513550" h="1581448" extrusionOk="0">
                <a:moveTo>
                  <a:pt x="2008399" y="845493"/>
                </a:moveTo>
                <a:cubicBezTo>
                  <a:pt x="1953059" y="885999"/>
                  <a:pt x="1920968" y="919944"/>
                  <a:pt x="1912126" y="947328"/>
                </a:cubicBezTo>
                <a:cubicBezTo>
                  <a:pt x="1903283" y="974713"/>
                  <a:pt x="1898861" y="1014078"/>
                  <a:pt x="1898861" y="1065423"/>
                </a:cubicBezTo>
                <a:cubicBezTo>
                  <a:pt x="1898861" y="1124186"/>
                  <a:pt x="1902712" y="1162124"/>
                  <a:pt x="1910414" y="1179240"/>
                </a:cubicBezTo>
                <a:cubicBezTo>
                  <a:pt x="1918116" y="1196355"/>
                  <a:pt x="1933377" y="1204912"/>
                  <a:pt x="1956197" y="1204912"/>
                </a:cubicBezTo>
                <a:cubicBezTo>
                  <a:pt x="1977877" y="1204912"/>
                  <a:pt x="1991996" y="1198209"/>
                  <a:pt x="1998557" y="1184802"/>
                </a:cubicBezTo>
                <a:cubicBezTo>
                  <a:pt x="2005118" y="1171395"/>
                  <a:pt x="2008399" y="1136166"/>
                  <a:pt x="2008399" y="1079115"/>
                </a:cubicBezTo>
                <a:close/>
                <a:moveTo>
                  <a:pt x="5428208" y="430448"/>
                </a:moveTo>
                <a:cubicBezTo>
                  <a:pt x="5408240" y="430448"/>
                  <a:pt x="5394120" y="438578"/>
                  <a:pt x="5385848" y="454837"/>
                </a:cubicBezTo>
                <a:cubicBezTo>
                  <a:pt x="5377575" y="471097"/>
                  <a:pt x="5373439" y="503188"/>
                  <a:pt x="5373439" y="551110"/>
                </a:cubicBezTo>
                <a:lnTo>
                  <a:pt x="5373439" y="932780"/>
                </a:lnTo>
                <a:cubicBezTo>
                  <a:pt x="5373439" y="983555"/>
                  <a:pt x="5376577" y="1016502"/>
                  <a:pt x="5382852" y="1031621"/>
                </a:cubicBezTo>
                <a:cubicBezTo>
                  <a:pt x="5389128" y="1046739"/>
                  <a:pt x="5402249" y="1054298"/>
                  <a:pt x="5422217" y="1054298"/>
                </a:cubicBezTo>
                <a:cubicBezTo>
                  <a:pt x="5445038" y="1054298"/>
                  <a:pt x="5459871" y="1045170"/>
                  <a:pt x="5466717" y="1026914"/>
                </a:cubicBezTo>
                <a:cubicBezTo>
                  <a:pt x="5473563" y="1008658"/>
                  <a:pt x="5476986" y="967296"/>
                  <a:pt x="5476986" y="902829"/>
                </a:cubicBezTo>
                <a:lnTo>
                  <a:pt x="5476986" y="551110"/>
                </a:lnTo>
                <a:cubicBezTo>
                  <a:pt x="5476986" y="499194"/>
                  <a:pt x="5473991" y="466105"/>
                  <a:pt x="5468001" y="451842"/>
                </a:cubicBezTo>
                <a:cubicBezTo>
                  <a:pt x="5462010" y="437579"/>
                  <a:pt x="5448746" y="430448"/>
                  <a:pt x="5428208" y="430448"/>
                </a:cubicBezTo>
                <a:close/>
                <a:moveTo>
                  <a:pt x="6644413" y="308930"/>
                </a:moveTo>
                <a:cubicBezTo>
                  <a:pt x="6607713" y="574225"/>
                  <a:pt x="6584666" y="768198"/>
                  <a:pt x="6575270" y="890848"/>
                </a:cubicBezTo>
                <a:lnTo>
                  <a:pt x="6699288" y="890848"/>
                </a:lnTo>
                <a:cubicBezTo>
                  <a:pt x="6681059" y="733923"/>
                  <a:pt x="6662767" y="539950"/>
                  <a:pt x="6644413" y="308930"/>
                </a:cubicBezTo>
                <a:close/>
                <a:moveTo>
                  <a:pt x="3647331" y="249882"/>
                </a:moveTo>
                <a:lnTo>
                  <a:pt x="4003328" y="249882"/>
                </a:lnTo>
                <a:lnTo>
                  <a:pt x="4003328" y="1385478"/>
                </a:lnTo>
                <a:lnTo>
                  <a:pt x="3647331" y="1385478"/>
                </a:lnTo>
                <a:close/>
                <a:moveTo>
                  <a:pt x="2409006" y="249882"/>
                </a:moveTo>
                <a:lnTo>
                  <a:pt x="2706986" y="249882"/>
                </a:lnTo>
                <a:cubicBezTo>
                  <a:pt x="2709276" y="279531"/>
                  <a:pt x="2734464" y="496324"/>
                  <a:pt x="2782546" y="900261"/>
                </a:cubicBezTo>
                <a:cubicBezTo>
                  <a:pt x="2786353" y="858694"/>
                  <a:pt x="2812240" y="641901"/>
                  <a:pt x="2860207" y="249882"/>
                </a:cubicBezTo>
                <a:lnTo>
                  <a:pt x="3146459" y="249882"/>
                </a:lnTo>
                <a:lnTo>
                  <a:pt x="3216418" y="900261"/>
                </a:lnTo>
                <a:cubicBezTo>
                  <a:pt x="3227498" y="710345"/>
                  <a:pt x="3253924" y="493552"/>
                  <a:pt x="3295696" y="249882"/>
                </a:cubicBezTo>
                <a:lnTo>
                  <a:pt x="3593381" y="249882"/>
                </a:lnTo>
                <a:lnTo>
                  <a:pt x="3455389" y="1385478"/>
                </a:lnTo>
                <a:lnTo>
                  <a:pt x="3080138" y="1385478"/>
                </a:lnTo>
                <a:cubicBezTo>
                  <a:pt x="3059715" y="1246738"/>
                  <a:pt x="3035825" y="1063890"/>
                  <a:pt x="3008468" y="836935"/>
                </a:cubicBezTo>
                <a:cubicBezTo>
                  <a:pt x="2999099" y="936783"/>
                  <a:pt x="2986151" y="1037482"/>
                  <a:pt x="2969624" y="1139032"/>
                </a:cubicBezTo>
                <a:lnTo>
                  <a:pt x="2931663" y="1385478"/>
                </a:lnTo>
                <a:lnTo>
                  <a:pt x="2555556" y="1385478"/>
                </a:lnTo>
                <a:close/>
                <a:moveTo>
                  <a:pt x="360276" y="237046"/>
                </a:moveTo>
                <a:lnTo>
                  <a:pt x="360276" y="1148432"/>
                </a:lnTo>
                <a:cubicBezTo>
                  <a:pt x="412192" y="1148432"/>
                  <a:pt x="444141" y="1138020"/>
                  <a:pt x="456121" y="1117197"/>
                </a:cubicBezTo>
                <a:cubicBezTo>
                  <a:pt x="468102" y="1096373"/>
                  <a:pt x="474092" y="1039750"/>
                  <a:pt x="474092" y="947328"/>
                </a:cubicBezTo>
                <a:lnTo>
                  <a:pt x="474092" y="409054"/>
                </a:lnTo>
                <a:cubicBezTo>
                  <a:pt x="474092" y="346298"/>
                  <a:pt x="472095" y="306077"/>
                  <a:pt x="468102" y="288392"/>
                </a:cubicBezTo>
                <a:cubicBezTo>
                  <a:pt x="464108" y="270706"/>
                  <a:pt x="454980" y="257727"/>
                  <a:pt x="440718" y="249454"/>
                </a:cubicBezTo>
                <a:cubicBezTo>
                  <a:pt x="426455" y="241182"/>
                  <a:pt x="399641" y="237046"/>
                  <a:pt x="360276" y="237046"/>
                </a:cubicBezTo>
                <a:close/>
                <a:moveTo>
                  <a:pt x="5263046" y="229344"/>
                </a:moveTo>
                <a:cubicBezTo>
                  <a:pt x="5306404" y="229344"/>
                  <a:pt x="5345912" y="238205"/>
                  <a:pt x="5381569" y="255926"/>
                </a:cubicBezTo>
                <a:cubicBezTo>
                  <a:pt x="5417225" y="273648"/>
                  <a:pt x="5449031" y="300230"/>
                  <a:pt x="5476986" y="335672"/>
                </a:cubicBezTo>
                <a:lnTo>
                  <a:pt x="5501803" y="249882"/>
                </a:lnTo>
                <a:lnTo>
                  <a:pt x="5823570" y="249882"/>
                </a:lnTo>
                <a:lnTo>
                  <a:pt x="5823570" y="1124471"/>
                </a:lnTo>
                <a:cubicBezTo>
                  <a:pt x="5823570" y="1242566"/>
                  <a:pt x="5820859" y="1318871"/>
                  <a:pt x="5815440" y="1353387"/>
                </a:cubicBezTo>
                <a:cubicBezTo>
                  <a:pt x="5810020" y="1387903"/>
                  <a:pt x="5790765" y="1424415"/>
                  <a:pt x="5757676" y="1462925"/>
                </a:cubicBezTo>
                <a:cubicBezTo>
                  <a:pt x="5724586" y="1501434"/>
                  <a:pt x="5678518" y="1530815"/>
                  <a:pt x="5619470" y="1551068"/>
                </a:cubicBezTo>
                <a:cubicBezTo>
                  <a:pt x="5560423" y="1571321"/>
                  <a:pt x="5486114" y="1581448"/>
                  <a:pt x="5396545" y="1581448"/>
                </a:cubicBezTo>
                <a:cubicBezTo>
                  <a:pt x="5286436" y="1581448"/>
                  <a:pt x="5198007" y="1562764"/>
                  <a:pt x="5131258" y="1525395"/>
                </a:cubicBezTo>
                <a:cubicBezTo>
                  <a:pt x="5064509" y="1488027"/>
                  <a:pt x="5029993" y="1414574"/>
                  <a:pt x="5027711" y="1305037"/>
                </a:cubicBezTo>
                <a:lnTo>
                  <a:pt x="5363170" y="1305037"/>
                </a:lnTo>
                <a:cubicBezTo>
                  <a:pt x="5363170" y="1355241"/>
                  <a:pt x="5381426" y="1380344"/>
                  <a:pt x="5417939" y="1380344"/>
                </a:cubicBezTo>
                <a:cubicBezTo>
                  <a:pt x="5444182" y="1380344"/>
                  <a:pt x="5461582" y="1372633"/>
                  <a:pt x="5470140" y="1357211"/>
                </a:cubicBezTo>
                <a:cubicBezTo>
                  <a:pt x="5478697" y="1341790"/>
                  <a:pt x="5482976" y="1309525"/>
                  <a:pt x="5482976" y="1260417"/>
                </a:cubicBezTo>
                <a:lnTo>
                  <a:pt x="5482976" y="1174747"/>
                </a:lnTo>
                <a:cubicBezTo>
                  <a:pt x="5453310" y="1201632"/>
                  <a:pt x="5422074" y="1221939"/>
                  <a:pt x="5389271" y="1235666"/>
                </a:cubicBezTo>
                <a:cubicBezTo>
                  <a:pt x="5356466" y="1249394"/>
                  <a:pt x="5322093" y="1256258"/>
                  <a:pt x="5286151" y="1256258"/>
                </a:cubicBezTo>
                <a:cubicBezTo>
                  <a:pt x="5223966" y="1256258"/>
                  <a:pt x="5172762" y="1243707"/>
                  <a:pt x="5132542" y="1218605"/>
                </a:cubicBezTo>
                <a:cubicBezTo>
                  <a:pt x="5092321" y="1193502"/>
                  <a:pt x="5064794" y="1160556"/>
                  <a:pt x="5049961" y="1119764"/>
                </a:cubicBezTo>
                <a:cubicBezTo>
                  <a:pt x="5035128" y="1078973"/>
                  <a:pt x="5027711" y="1020924"/>
                  <a:pt x="5027711" y="945617"/>
                </a:cubicBezTo>
                <a:lnTo>
                  <a:pt x="5027711" y="533139"/>
                </a:lnTo>
                <a:cubicBezTo>
                  <a:pt x="5027711" y="425314"/>
                  <a:pt x="5047108" y="347725"/>
                  <a:pt x="5085903" y="300372"/>
                </a:cubicBezTo>
                <a:cubicBezTo>
                  <a:pt x="5124697" y="253020"/>
                  <a:pt x="5183745" y="229344"/>
                  <a:pt x="5263046" y="229344"/>
                </a:cubicBezTo>
                <a:close/>
                <a:moveTo>
                  <a:pt x="4686672" y="229344"/>
                </a:moveTo>
                <a:cubicBezTo>
                  <a:pt x="4746005" y="229344"/>
                  <a:pt x="4794498" y="243322"/>
                  <a:pt x="4832152" y="271276"/>
                </a:cubicBezTo>
                <a:cubicBezTo>
                  <a:pt x="4869805" y="299231"/>
                  <a:pt x="4894051" y="334460"/>
                  <a:pt x="4904891" y="376963"/>
                </a:cubicBezTo>
                <a:cubicBezTo>
                  <a:pt x="4915731" y="419466"/>
                  <a:pt x="4921151" y="490351"/>
                  <a:pt x="4921151" y="589620"/>
                </a:cubicBezTo>
                <a:lnTo>
                  <a:pt x="4921151" y="1385478"/>
                </a:lnTo>
                <a:lnTo>
                  <a:pt x="4575423" y="1385478"/>
                </a:lnTo>
                <a:lnTo>
                  <a:pt x="4575423" y="599033"/>
                </a:lnTo>
                <a:cubicBezTo>
                  <a:pt x="4575423" y="520874"/>
                  <a:pt x="4572856" y="473236"/>
                  <a:pt x="4567721" y="456121"/>
                </a:cubicBezTo>
                <a:cubicBezTo>
                  <a:pt x="4562586" y="439006"/>
                  <a:pt x="4548324" y="430448"/>
                  <a:pt x="4524933" y="430448"/>
                </a:cubicBezTo>
                <a:cubicBezTo>
                  <a:pt x="4500401" y="430448"/>
                  <a:pt x="4484997" y="440289"/>
                  <a:pt x="4478722" y="459972"/>
                </a:cubicBezTo>
                <a:cubicBezTo>
                  <a:pt x="4472446" y="479654"/>
                  <a:pt x="4469308" y="532284"/>
                  <a:pt x="4469308" y="617860"/>
                </a:cubicBezTo>
                <a:lnTo>
                  <a:pt x="4469308" y="1385478"/>
                </a:lnTo>
                <a:lnTo>
                  <a:pt x="4123581" y="1385478"/>
                </a:lnTo>
                <a:lnTo>
                  <a:pt x="4123581" y="249882"/>
                </a:lnTo>
                <a:lnTo>
                  <a:pt x="4475299" y="249882"/>
                </a:lnTo>
                <a:lnTo>
                  <a:pt x="4469308" y="354499"/>
                </a:lnTo>
                <a:cubicBezTo>
                  <a:pt x="4494411" y="312781"/>
                  <a:pt x="4525075" y="281492"/>
                  <a:pt x="4561303" y="260633"/>
                </a:cubicBezTo>
                <a:cubicBezTo>
                  <a:pt x="4597530" y="239774"/>
                  <a:pt x="4639320" y="229344"/>
                  <a:pt x="4686672" y="229344"/>
                </a:cubicBezTo>
                <a:close/>
                <a:moveTo>
                  <a:pt x="1964755" y="229344"/>
                </a:moveTo>
                <a:cubicBezTo>
                  <a:pt x="2081709" y="229344"/>
                  <a:pt x="2169853" y="250025"/>
                  <a:pt x="2229185" y="291387"/>
                </a:cubicBezTo>
                <a:cubicBezTo>
                  <a:pt x="2288518" y="332749"/>
                  <a:pt x="2324175" y="383524"/>
                  <a:pt x="2336156" y="443712"/>
                </a:cubicBezTo>
                <a:cubicBezTo>
                  <a:pt x="2348136" y="503901"/>
                  <a:pt x="2354127" y="627844"/>
                  <a:pt x="2354127" y="815541"/>
                </a:cubicBezTo>
                <a:lnTo>
                  <a:pt x="2354127" y="1385478"/>
                </a:lnTo>
                <a:lnTo>
                  <a:pt x="2017812" y="1385478"/>
                </a:lnTo>
                <a:lnTo>
                  <a:pt x="2017812" y="1284284"/>
                </a:lnTo>
                <a:cubicBezTo>
                  <a:pt x="1996703" y="1324862"/>
                  <a:pt x="1969461" y="1355295"/>
                  <a:pt x="1936087" y="1375583"/>
                </a:cubicBezTo>
                <a:cubicBezTo>
                  <a:pt x="1902712" y="1395872"/>
                  <a:pt x="1862919" y="1406016"/>
                  <a:pt x="1816708" y="1406016"/>
                </a:cubicBezTo>
                <a:cubicBezTo>
                  <a:pt x="1756234" y="1406016"/>
                  <a:pt x="1700752" y="1389044"/>
                  <a:pt x="1650262" y="1355099"/>
                </a:cubicBezTo>
                <a:cubicBezTo>
                  <a:pt x="1599772" y="1321153"/>
                  <a:pt x="1574527" y="1246845"/>
                  <a:pt x="1574527" y="1132173"/>
                </a:cubicBezTo>
                <a:lnTo>
                  <a:pt x="1574527" y="1038895"/>
                </a:lnTo>
                <a:cubicBezTo>
                  <a:pt x="1574527" y="953889"/>
                  <a:pt x="1587935" y="895982"/>
                  <a:pt x="1614748" y="865175"/>
                </a:cubicBezTo>
                <a:cubicBezTo>
                  <a:pt x="1641562" y="834368"/>
                  <a:pt x="1708026" y="798426"/>
                  <a:pt x="1814141" y="757349"/>
                </a:cubicBezTo>
                <a:cubicBezTo>
                  <a:pt x="1927672" y="712849"/>
                  <a:pt x="1988431" y="682898"/>
                  <a:pt x="1996418" y="667494"/>
                </a:cubicBezTo>
                <a:cubicBezTo>
                  <a:pt x="2004405" y="652090"/>
                  <a:pt x="2008399" y="620712"/>
                  <a:pt x="2008399" y="573360"/>
                </a:cubicBezTo>
                <a:cubicBezTo>
                  <a:pt x="2008399" y="514028"/>
                  <a:pt x="2003977" y="475376"/>
                  <a:pt x="1995134" y="457405"/>
                </a:cubicBezTo>
                <a:cubicBezTo>
                  <a:pt x="1986292" y="439434"/>
                  <a:pt x="1971601" y="430448"/>
                  <a:pt x="1951063" y="430448"/>
                </a:cubicBezTo>
                <a:cubicBezTo>
                  <a:pt x="1927672" y="430448"/>
                  <a:pt x="1913124" y="438007"/>
                  <a:pt x="1907419" y="453126"/>
                </a:cubicBezTo>
                <a:cubicBezTo>
                  <a:pt x="1901714" y="468244"/>
                  <a:pt x="1898861" y="507467"/>
                  <a:pt x="1898861" y="570793"/>
                </a:cubicBezTo>
                <a:lnTo>
                  <a:pt x="1898861" y="689744"/>
                </a:lnTo>
                <a:lnTo>
                  <a:pt x="1574527" y="689744"/>
                </a:lnTo>
                <a:lnTo>
                  <a:pt x="1574527" y="613581"/>
                </a:lnTo>
                <a:cubicBezTo>
                  <a:pt x="1574527" y="525723"/>
                  <a:pt x="1584654" y="457975"/>
                  <a:pt x="1604907" y="410338"/>
                </a:cubicBezTo>
                <a:cubicBezTo>
                  <a:pt x="1625160" y="362700"/>
                  <a:pt x="1665809" y="320625"/>
                  <a:pt x="1726853" y="284113"/>
                </a:cubicBezTo>
                <a:cubicBezTo>
                  <a:pt x="1787897" y="247600"/>
                  <a:pt x="1867198" y="229344"/>
                  <a:pt x="1964755" y="229344"/>
                </a:cubicBezTo>
                <a:close/>
                <a:moveTo>
                  <a:pt x="1511536" y="229344"/>
                </a:moveTo>
                <a:lnTo>
                  <a:pt x="1511536" y="628985"/>
                </a:lnTo>
                <a:cubicBezTo>
                  <a:pt x="1448209" y="628985"/>
                  <a:pt x="1401713" y="637542"/>
                  <a:pt x="1372047" y="654658"/>
                </a:cubicBezTo>
                <a:cubicBezTo>
                  <a:pt x="1342380" y="671773"/>
                  <a:pt x="1324124" y="695592"/>
                  <a:pt x="1317278" y="726114"/>
                </a:cubicBezTo>
                <a:cubicBezTo>
                  <a:pt x="1310432" y="756636"/>
                  <a:pt x="1307009" y="826951"/>
                  <a:pt x="1307009" y="937059"/>
                </a:cubicBezTo>
                <a:lnTo>
                  <a:pt x="1307009" y="1385478"/>
                </a:lnTo>
                <a:lnTo>
                  <a:pt x="961281" y="1385478"/>
                </a:lnTo>
                <a:lnTo>
                  <a:pt x="961281" y="249882"/>
                </a:lnTo>
                <a:lnTo>
                  <a:pt x="1307009" y="249882"/>
                </a:lnTo>
                <a:lnTo>
                  <a:pt x="1293317" y="399213"/>
                </a:lnTo>
                <a:cubicBezTo>
                  <a:pt x="1343521" y="292260"/>
                  <a:pt x="1416261" y="235638"/>
                  <a:pt x="1511536" y="229344"/>
                </a:cubicBezTo>
                <a:close/>
                <a:moveTo>
                  <a:pt x="7153275" y="0"/>
                </a:moveTo>
                <a:lnTo>
                  <a:pt x="7513550" y="0"/>
                </a:lnTo>
                <a:lnTo>
                  <a:pt x="7513550" y="1385478"/>
                </a:lnTo>
                <a:lnTo>
                  <a:pt x="7153275" y="1385478"/>
                </a:lnTo>
                <a:close/>
                <a:moveTo>
                  <a:pt x="6369499" y="0"/>
                </a:moveTo>
                <a:lnTo>
                  <a:pt x="6890230" y="0"/>
                </a:lnTo>
                <a:lnTo>
                  <a:pt x="7096255" y="1385478"/>
                </a:lnTo>
                <a:lnTo>
                  <a:pt x="6728063" y="1385478"/>
                </a:lnTo>
                <a:lnTo>
                  <a:pt x="6708728" y="1136451"/>
                </a:lnTo>
                <a:lnTo>
                  <a:pt x="6579856" y="1136451"/>
                </a:lnTo>
                <a:lnTo>
                  <a:pt x="6558195" y="1385478"/>
                </a:lnTo>
                <a:lnTo>
                  <a:pt x="6185724" y="1385478"/>
                </a:lnTo>
                <a:close/>
                <a:moveTo>
                  <a:pt x="3647331" y="0"/>
                </a:moveTo>
                <a:lnTo>
                  <a:pt x="4003328" y="0"/>
                </a:lnTo>
                <a:lnTo>
                  <a:pt x="4003328" y="180566"/>
                </a:lnTo>
                <a:lnTo>
                  <a:pt x="3647331" y="180566"/>
                </a:lnTo>
                <a:close/>
                <a:moveTo>
                  <a:pt x="0" y="0"/>
                </a:moveTo>
                <a:lnTo>
                  <a:pt x="269565" y="0"/>
                </a:lnTo>
                <a:cubicBezTo>
                  <a:pt x="443570" y="0"/>
                  <a:pt x="561237" y="7987"/>
                  <a:pt x="622567" y="23961"/>
                </a:cubicBezTo>
                <a:cubicBezTo>
                  <a:pt x="683897" y="39936"/>
                  <a:pt x="730536" y="66179"/>
                  <a:pt x="762484" y="102691"/>
                </a:cubicBezTo>
                <a:cubicBezTo>
                  <a:pt x="794432" y="139204"/>
                  <a:pt x="814400" y="179853"/>
                  <a:pt x="822387" y="224637"/>
                </a:cubicBezTo>
                <a:cubicBezTo>
                  <a:pt x="830374" y="269422"/>
                  <a:pt x="834368" y="357423"/>
                  <a:pt x="834368" y="488640"/>
                </a:cubicBezTo>
                <a:lnTo>
                  <a:pt x="834368" y="973857"/>
                </a:lnTo>
                <a:cubicBezTo>
                  <a:pt x="834368" y="1098227"/>
                  <a:pt x="828520" y="1181379"/>
                  <a:pt x="816825" y="1223311"/>
                </a:cubicBezTo>
                <a:cubicBezTo>
                  <a:pt x="805129" y="1265244"/>
                  <a:pt x="784734" y="1298048"/>
                  <a:pt x="755638" y="1321724"/>
                </a:cubicBezTo>
                <a:cubicBezTo>
                  <a:pt x="726542" y="1345400"/>
                  <a:pt x="690600" y="1361945"/>
                  <a:pt x="647812" y="1371358"/>
                </a:cubicBezTo>
                <a:cubicBezTo>
                  <a:pt x="605024" y="1380771"/>
                  <a:pt x="540556" y="1385478"/>
                  <a:pt x="454410" y="1385478"/>
                </a:cubicBezTo>
                <a:lnTo>
                  <a:pt x="0" y="1385478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8072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/>
          <p:nvPr/>
        </p:nvSpPr>
        <p:spPr>
          <a:xfrm>
            <a:off x="0" y="0"/>
            <a:ext cx="6114553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600259" y="2325308"/>
            <a:ext cx="5827280" cy="1361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rgbClr val="FFC000"/>
                </a:solidFill>
                <a:latin typeface="Impact"/>
                <a:ea typeface="Impact"/>
                <a:cs typeface="Impact"/>
                <a:sym typeface="Impact"/>
              </a:rPr>
              <a:t>Has the capability to draw images based on what it learns from its database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8"/>
          <p:cNvSpPr txBox="1"/>
          <p:nvPr/>
        </p:nvSpPr>
        <p:spPr>
          <a:xfrm>
            <a:off x="600259" y="820268"/>
            <a:ext cx="2818802" cy="684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b="0" i="0" u="none" strike="noStrike" cap="none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Definition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807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/>
          <p:nvPr/>
        </p:nvSpPr>
        <p:spPr>
          <a:xfrm>
            <a:off x="0" y="0"/>
            <a:ext cx="6907200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9"/>
          <p:cNvSpPr txBox="1"/>
          <p:nvPr/>
        </p:nvSpPr>
        <p:spPr>
          <a:xfrm>
            <a:off x="600258" y="557875"/>
            <a:ext cx="3653689" cy="1300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b="0" i="0" u="none" strike="noStrike" cap="none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Purpose &amp; Benefits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9"/>
          <p:cNvSpPr txBox="1"/>
          <p:nvPr/>
        </p:nvSpPr>
        <p:spPr>
          <a:xfrm>
            <a:off x="528697" y="2345599"/>
            <a:ext cx="5827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0" i="0" u="none" strike="noStrike" cap="none">
                <a:solidFill>
                  <a:srgbClr val="FFC000"/>
                </a:solidFill>
                <a:latin typeface="Impact"/>
                <a:ea typeface="Impact"/>
                <a:cs typeface="Impact"/>
                <a:sym typeface="Impact"/>
              </a:rPr>
              <a:t>- Analyse existing artwork</a:t>
            </a: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9"/>
          <p:cNvSpPr txBox="1"/>
          <p:nvPr/>
        </p:nvSpPr>
        <p:spPr>
          <a:xfrm>
            <a:off x="528697" y="2973752"/>
            <a:ext cx="5827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0" i="0" u="none" strike="noStrike" cap="none">
                <a:solidFill>
                  <a:srgbClr val="FFC000"/>
                </a:solidFill>
                <a:latin typeface="Impact"/>
                <a:ea typeface="Impact"/>
                <a:cs typeface="Impact"/>
                <a:sym typeface="Impact"/>
              </a:rPr>
              <a:t>- Create new artwork</a:t>
            </a: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9"/>
          <p:cNvSpPr txBox="1"/>
          <p:nvPr/>
        </p:nvSpPr>
        <p:spPr>
          <a:xfrm>
            <a:off x="528697" y="3617808"/>
            <a:ext cx="5827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0" i="0" u="none" strike="noStrike" cap="none">
                <a:solidFill>
                  <a:srgbClr val="FFC000"/>
                </a:solidFill>
                <a:latin typeface="Impact"/>
                <a:ea typeface="Impact"/>
                <a:cs typeface="Impact"/>
                <a:sym typeface="Impact"/>
              </a:rPr>
              <a:t>- Apply different art filters</a:t>
            </a: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9"/>
          <p:cNvSpPr txBox="1"/>
          <p:nvPr/>
        </p:nvSpPr>
        <p:spPr>
          <a:xfrm>
            <a:off x="4031274" y="2329700"/>
            <a:ext cx="3171600" cy="7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0" i="0" u="none" strike="noStrike" cap="none">
                <a:solidFill>
                  <a:srgbClr val="FFC000"/>
                </a:solidFill>
                <a:latin typeface="Impact"/>
                <a:ea typeface="Impact"/>
                <a:cs typeface="Impact"/>
                <a:sym typeface="Impact"/>
              </a:rPr>
              <a:t>- </a:t>
            </a:r>
            <a:r>
              <a:rPr lang="en-GB" sz="2200">
                <a:solidFill>
                  <a:srgbClr val="FFC000"/>
                </a:solidFill>
                <a:latin typeface="Impact"/>
                <a:ea typeface="Impact"/>
                <a:cs typeface="Impact"/>
                <a:sym typeface="Impact"/>
              </a:rPr>
              <a:t>Produce high quality artwork</a:t>
            </a: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9"/>
          <p:cNvSpPr txBox="1"/>
          <p:nvPr/>
        </p:nvSpPr>
        <p:spPr>
          <a:xfrm>
            <a:off x="4104874" y="3279400"/>
            <a:ext cx="3171600" cy="7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0" i="0" u="none" strike="noStrike" cap="none">
                <a:solidFill>
                  <a:srgbClr val="FFC000"/>
                </a:solidFill>
                <a:latin typeface="Impact"/>
                <a:ea typeface="Impact"/>
                <a:cs typeface="Impact"/>
                <a:sym typeface="Impact"/>
              </a:rPr>
              <a:t>- </a:t>
            </a:r>
            <a:r>
              <a:rPr lang="en-GB" sz="2200">
                <a:solidFill>
                  <a:srgbClr val="FFC000"/>
                </a:solidFill>
                <a:latin typeface="Impact"/>
                <a:ea typeface="Impact"/>
                <a:cs typeface="Impact"/>
                <a:sym typeface="Impact"/>
              </a:rPr>
              <a:t>Develop new and creative ideas </a:t>
            </a: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8072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30"/>
          <p:cNvSpPr txBox="1"/>
          <p:nvPr/>
        </p:nvSpPr>
        <p:spPr>
          <a:xfrm>
            <a:off x="600258" y="549923"/>
            <a:ext cx="3510565" cy="684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b="0" i="0" u="none" strike="noStrike" cap="none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Initial thoughts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0"/>
          <p:cNvSpPr txBox="1"/>
          <p:nvPr/>
        </p:nvSpPr>
        <p:spPr>
          <a:xfrm>
            <a:off x="3991553" y="1948533"/>
            <a:ext cx="1300052" cy="623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Peter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30"/>
          <p:cNvSpPr txBox="1"/>
          <p:nvPr/>
        </p:nvSpPr>
        <p:spPr>
          <a:xfrm>
            <a:off x="6702948" y="1948533"/>
            <a:ext cx="1820850" cy="623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William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30"/>
          <p:cNvSpPr txBox="1"/>
          <p:nvPr/>
        </p:nvSpPr>
        <p:spPr>
          <a:xfrm>
            <a:off x="1264256" y="1948533"/>
            <a:ext cx="1300052" cy="623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Jack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p30" descr="Thumbs Up Facebook Logo PNG Transparent &amp; SVG Vector - Freebie Supply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9951" y="3073125"/>
            <a:ext cx="1574357" cy="139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0" descr="Thumbs Up Facebook Logo PNG Transparent &amp; SVG Vector - Freebie Supply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72907" y="3073125"/>
            <a:ext cx="1574357" cy="139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0" descr="Thumbs Up Facebook Logo PNG Transparent &amp; SVG Vector - Freebie Supply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94402" y="3073125"/>
            <a:ext cx="1574357" cy="1392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1" descr="Stakeholder 1080P, 2K, 4K, 5K HD wallpapers free download | Wallpaper Flar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1"/>
          <p:cNvSpPr txBox="1"/>
          <p:nvPr/>
        </p:nvSpPr>
        <p:spPr>
          <a:xfrm>
            <a:off x="624113" y="988527"/>
            <a:ext cx="3097098" cy="684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GB" sz="4000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Users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1"/>
          <p:cNvSpPr txBox="1"/>
          <p:nvPr/>
        </p:nvSpPr>
        <p:spPr>
          <a:xfrm>
            <a:off x="5641377" y="988525"/>
            <a:ext cx="3157800" cy="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Stakeholders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1"/>
          <p:cNvSpPr txBox="1"/>
          <p:nvPr/>
        </p:nvSpPr>
        <p:spPr>
          <a:xfrm>
            <a:off x="4107175" y="1014696"/>
            <a:ext cx="929646" cy="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GB" sz="3900" b="0" i="0" u="none" strike="noStrike" cap="none">
                <a:solidFill>
                  <a:srgbClr val="FFC000"/>
                </a:solidFill>
                <a:latin typeface="Impact"/>
                <a:ea typeface="Impact"/>
                <a:cs typeface="Impact"/>
                <a:sym typeface="Impact"/>
              </a:rPr>
              <a:t>VS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1"/>
          <p:cNvSpPr txBox="1"/>
          <p:nvPr/>
        </p:nvSpPr>
        <p:spPr>
          <a:xfrm>
            <a:off x="624113" y="2489222"/>
            <a:ext cx="2838617" cy="1177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Customers or individuals utilising product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1"/>
          <p:cNvSpPr txBox="1"/>
          <p:nvPr/>
        </p:nvSpPr>
        <p:spPr>
          <a:xfrm>
            <a:off x="5673192" y="2489222"/>
            <a:ext cx="2838617" cy="191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Individual involved in a project whose interest might be affected because of project execution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2" descr="Stakeholder 1080P, 2K, 4K, 5K HD wallpapers free download | Wallpaper Flar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/>
          <p:nvPr/>
        </p:nvSpPr>
        <p:spPr>
          <a:xfrm>
            <a:off x="-2" y="0"/>
            <a:ext cx="9144000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32"/>
          <p:cNvSpPr txBox="1"/>
          <p:nvPr/>
        </p:nvSpPr>
        <p:spPr>
          <a:xfrm>
            <a:off x="624111" y="445305"/>
            <a:ext cx="5156485" cy="561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GB" sz="3200" b="0" i="0" u="none" strike="noStrike" cap="none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Both Stakeholder &amp; user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2"/>
          <p:cNvSpPr txBox="1"/>
          <p:nvPr/>
        </p:nvSpPr>
        <p:spPr>
          <a:xfrm>
            <a:off x="624110" y="1452272"/>
            <a:ext cx="5069021" cy="500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Artists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2"/>
          <p:cNvSpPr txBox="1"/>
          <p:nvPr/>
        </p:nvSpPr>
        <p:spPr>
          <a:xfrm>
            <a:off x="4647534" y="1470492"/>
            <a:ext cx="2091195" cy="500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The public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2"/>
          <p:cNvSpPr txBox="1"/>
          <p:nvPr/>
        </p:nvSpPr>
        <p:spPr>
          <a:xfrm>
            <a:off x="667842" y="2227405"/>
            <a:ext cx="2679657" cy="807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Includes painters,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illustrators, etc.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2"/>
          <p:cNvSpPr txBox="1"/>
          <p:nvPr/>
        </p:nvSpPr>
        <p:spPr>
          <a:xfrm>
            <a:off x="667842" y="3356490"/>
            <a:ext cx="2679657" cy="807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Most affected by AI technology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2"/>
          <p:cNvSpPr txBox="1"/>
          <p:nvPr/>
        </p:nvSpPr>
        <p:spPr>
          <a:xfrm>
            <a:off x="4579883" y="2227405"/>
            <a:ext cx="2679657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The majority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2"/>
          <p:cNvSpPr txBox="1"/>
          <p:nvPr/>
        </p:nvSpPr>
        <p:spPr>
          <a:xfrm>
            <a:off x="4579883" y="3234372"/>
            <a:ext cx="3419129" cy="1177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Most have experience using art related tools like photoshop, etc.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3" descr="Stakeholder 1080P, 2K, 4K, 5K HD wallpapers free download | Wallpaper Flar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3"/>
          <p:cNvSpPr/>
          <p:nvPr/>
        </p:nvSpPr>
        <p:spPr>
          <a:xfrm>
            <a:off x="-2" y="0"/>
            <a:ext cx="9144000" cy="5143500"/>
          </a:xfrm>
          <a:prstGeom prst="rect">
            <a:avLst/>
          </a:prstGeom>
          <a:solidFill>
            <a:schemeClr val="dk1">
              <a:alpha val="6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3"/>
          <p:cNvSpPr txBox="1"/>
          <p:nvPr/>
        </p:nvSpPr>
        <p:spPr>
          <a:xfrm>
            <a:off x="624111" y="445305"/>
            <a:ext cx="5156485" cy="561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GB" sz="3200" b="0" i="0" u="none" strike="noStrike" cap="none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Stakeholder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/>
        </p:nvSpPr>
        <p:spPr>
          <a:xfrm>
            <a:off x="582399" y="1410014"/>
            <a:ext cx="2542464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Art exhibition host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3"/>
          <p:cNvSpPr txBox="1"/>
          <p:nvPr/>
        </p:nvSpPr>
        <p:spPr>
          <a:xfrm>
            <a:off x="3707263" y="1410013"/>
            <a:ext cx="2190652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Critics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3"/>
          <p:cNvSpPr txBox="1"/>
          <p:nvPr/>
        </p:nvSpPr>
        <p:spPr>
          <a:xfrm>
            <a:off x="5965432" y="1410012"/>
            <a:ext cx="2693538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Project sponsors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/>
        </p:nvSpPr>
        <p:spPr>
          <a:xfrm>
            <a:off x="513802" y="2251612"/>
            <a:ext cx="2679657" cy="623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Hosts art &amp; cultural exhibitions or activities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3"/>
          <p:cNvSpPr txBox="1"/>
          <p:nvPr/>
        </p:nvSpPr>
        <p:spPr>
          <a:xfrm>
            <a:off x="513802" y="3269379"/>
            <a:ext cx="2679657" cy="900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Have the authority to accept AI generated artworks 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3"/>
          <p:cNvSpPr txBox="1"/>
          <p:nvPr/>
        </p:nvSpPr>
        <p:spPr>
          <a:xfrm>
            <a:off x="3177489" y="2251612"/>
            <a:ext cx="2679657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Give their opinions regarding AI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3"/>
          <p:cNvSpPr txBox="1"/>
          <p:nvPr/>
        </p:nvSpPr>
        <p:spPr>
          <a:xfrm>
            <a:off x="6000202" y="2251612"/>
            <a:ext cx="2679657" cy="900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Who support the creation/maintenance of AI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3"/>
          <p:cNvSpPr txBox="1"/>
          <p:nvPr/>
        </p:nvSpPr>
        <p:spPr>
          <a:xfrm>
            <a:off x="6000202" y="3476113"/>
            <a:ext cx="2679657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Investments</a:t>
            </a: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3"/>
          <p:cNvSpPr txBox="1"/>
          <p:nvPr/>
        </p:nvSpPr>
        <p:spPr>
          <a:xfrm>
            <a:off x="3177489" y="3356843"/>
            <a:ext cx="2679657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- Journals, articles, etc.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920</Words>
  <Application>Microsoft Macintosh PowerPoint</Application>
  <PresentationFormat>On-screen Show (16:9)</PresentationFormat>
  <Paragraphs>164</Paragraphs>
  <Slides>19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宋体</vt:lpstr>
      <vt:lpstr>Impact</vt:lpstr>
      <vt:lpstr>MiSans Medium</vt:lpstr>
      <vt:lpstr>Arial</vt:lpstr>
      <vt:lpstr>Comic Sans MS</vt:lpstr>
      <vt:lpstr>PingFang SC</vt:lpstr>
      <vt:lpstr>Calibri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William Wang</cp:lastModifiedBy>
  <cp:revision>20</cp:revision>
  <dcterms:modified xsi:type="dcterms:W3CDTF">2022-11-16T05:07:43Z</dcterms:modified>
</cp:coreProperties>
</file>